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5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60" r:id="rId4"/>
    <p:sldId id="261" r:id="rId5"/>
    <p:sldId id="268" r:id="rId6"/>
    <p:sldId id="269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436475" cy="6994525"/>
  <p:notesSz cx="6881813" cy="9296400"/>
  <p:custDataLst>
    <p:tags r:id="rId25"/>
  </p:custDataLst>
  <p:defaultTextStyle>
    <a:defPPr>
      <a:defRPr lang="en-US"/>
    </a:defPPr>
    <a:lvl1pPr marL="0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55132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10264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65397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20529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75661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30793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85926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41058" algn="l" defTabSz="555132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0FB3BF-CE25-4446-B8BB-4A1AB8344670}">
          <p14:sldIdLst>
            <p14:sldId id="256"/>
            <p14:sldId id="259"/>
            <p14:sldId id="260"/>
            <p14:sldId id="261"/>
            <p14:sldId id="268"/>
            <p14:sldId id="269"/>
            <p14:sldId id="270"/>
          </p14:sldIdLst>
        </p14:section>
        <p14:section name="EMEA Product Services" id="{6EFD6ABC-9616-4E4B-8468-822E653B323E}">
          <p14:sldIdLst>
            <p14:sldId id="262"/>
            <p14:sldId id="263"/>
            <p14:sldId id="264"/>
            <p14:sldId id="265"/>
          </p14:sldIdLst>
        </p14:section>
        <p14:section name="LATAM Product Services" id="{68577BD0-D735-41BF-BF76-DCCAC8E1E727}">
          <p14:sldIdLst>
            <p14:sldId id="266"/>
            <p14:sldId id="267"/>
          </p14:sldIdLst>
        </p14:section>
        <p14:section name="APAC Product Services" id="{D4B2BB15-6288-4CD5-8822-B16320877973}">
          <p14:sldIdLst/>
        </p14:section>
        <p14:section name="Canada Product Services" id="{8884BFA4-F36D-4630-BF7B-F5173A48147E}">
          <p14:sldIdLst>
            <p14:sldId id="271"/>
            <p14:sldId id="272"/>
          </p14:sldIdLst>
        </p14:section>
        <p14:section name="Appendix" id="{F1ADCB97-1405-4E06-9C06-902D66BA1FC3}">
          <p14:sldIdLst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3">
          <p15:clr>
            <a:srgbClr val="A4A3A4"/>
          </p15:clr>
        </p15:guide>
        <p15:guide id="2" pos="34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2674BA"/>
    <a:srgbClr val="000000"/>
    <a:srgbClr val="FFFFFF"/>
    <a:srgbClr val="33AD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7363" autoAdjust="0"/>
  </p:normalViewPr>
  <p:slideViewPr>
    <p:cSldViewPr snapToGrid="0" snapToObjects="1">
      <p:cViewPr varScale="1">
        <p:scale>
          <a:sx n="84" d="100"/>
          <a:sy n="84" d="100"/>
        </p:scale>
        <p:origin x="474" y="96"/>
      </p:cViewPr>
      <p:guideLst>
        <p:guide orient="horz" pos="2203"/>
        <p:guide pos="34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5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8C95BA-5DA0-48A6-B529-41BA618335AE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7FA5C4-4A1C-4280-B90C-5C56D3F799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27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D4613E4-0FBF-B541-BB2F-86663816F8B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41E785-0A63-D44B-93CA-4CE5AE406E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6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67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3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09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Mobile Metrix = Census 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Measure </a:t>
            </a:r>
            <a:r>
              <a:rPr lang="en-US" sz="1200" b="0" i="1" kern="0" dirty="0">
                <a:solidFill>
                  <a:schemeClr val="bg1"/>
                </a:solidFill>
              </a:rPr>
              <a:t>tagged </a:t>
            </a:r>
            <a:r>
              <a:rPr lang="en-US" sz="1200" b="0" kern="0" dirty="0">
                <a:solidFill>
                  <a:schemeClr val="bg1"/>
                </a:solidFill>
              </a:rPr>
              <a:t>mobile pages and apps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Report on App &amp; Browser separately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0" dirty="0">
                <a:solidFill>
                  <a:schemeClr val="bg1"/>
                </a:solidFill>
              </a:rPr>
              <a:t>**This is not applicable to Phase 3 markets</a:t>
            </a:r>
          </a:p>
          <a:p>
            <a:pPr defTabSz="9144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18866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Measure </a:t>
            </a:r>
            <a:r>
              <a:rPr lang="en-US" sz="1200" b="0" i="1" kern="0" dirty="0">
                <a:solidFill>
                  <a:schemeClr val="bg1"/>
                </a:solidFill>
              </a:rPr>
              <a:t>unduplicated</a:t>
            </a:r>
            <a:r>
              <a:rPr lang="en-US" sz="1200" b="0" kern="0" dirty="0">
                <a:solidFill>
                  <a:schemeClr val="bg1"/>
                </a:solidFill>
              </a:rPr>
              <a:t> audiences between desktop and mobile  using Dynamic Panel from Census Network 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Mobile demographics  modeled from Media Metrix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Report on App &amp; Browser separately &amp; combined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0" dirty="0">
                <a:solidFill>
                  <a:schemeClr val="bg1"/>
                </a:solidFill>
              </a:rPr>
              <a:t>**This is not applicable to Phase 3 markets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448111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Measure </a:t>
            </a:r>
            <a:r>
              <a:rPr lang="en-US" sz="1200" b="0" i="1" kern="0" dirty="0">
                <a:solidFill>
                  <a:schemeClr val="bg1"/>
                </a:solidFill>
              </a:rPr>
              <a:t>all </a:t>
            </a:r>
            <a:r>
              <a:rPr lang="en-US" sz="1200" b="0" kern="0" dirty="0">
                <a:solidFill>
                  <a:schemeClr val="bg1"/>
                </a:solidFill>
              </a:rPr>
              <a:t>desktop/mobile pages and apps 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MMX</a:t>
            </a:r>
            <a:r>
              <a:rPr lang="en-US" sz="1200" b="0" kern="0" baseline="0" dirty="0">
                <a:solidFill>
                  <a:schemeClr val="bg1"/>
                </a:solidFill>
              </a:rPr>
              <a:t> MP</a:t>
            </a:r>
            <a:r>
              <a:rPr lang="en-US" sz="1200" b="0" kern="0" dirty="0">
                <a:solidFill>
                  <a:schemeClr val="bg1"/>
                </a:solidFill>
              </a:rPr>
              <a:t>= UDM </a:t>
            </a:r>
          </a:p>
          <a:p>
            <a:pPr defTabSz="914400"/>
            <a:r>
              <a:rPr lang="en-US" sz="1200" b="0" kern="0" dirty="0">
                <a:solidFill>
                  <a:schemeClr val="bg1"/>
                </a:solidFill>
              </a:rPr>
              <a:t>Mobile demographics  informed from mobile panel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72429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</a:t>
            </a:r>
            <a:r>
              <a:rPr lang="en-US" baseline="0" dirty="0"/>
              <a:t> market phase summary was updated in November 2016. For the most recent market phases, please contact Product Management.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27392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2B408-2336-41AC-9C07-9416376CAA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44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8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97090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1E785-0A63-D44B-93CA-4CE5AE406E1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92038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7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16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08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4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 Lift Insights refers</a:t>
            </a:r>
            <a:r>
              <a:rPr lang="en-US" baseline="0" dirty="0"/>
              <a:t> to </a:t>
            </a:r>
            <a:r>
              <a:rPr lang="en-US" baseline="0" dirty="0" err="1"/>
              <a:t>Millward</a:t>
            </a:r>
            <a:r>
              <a:rPr lang="en-US" baseline="0" dirty="0"/>
              <a:t> Brown Partnership and their Brand Lift Insights product. For information on the partnership, please see the announcement: https://www.comscore.com/Insights/Press-Releases/2015/12/Millward-Brown-and-comScore-Announce-Global-Partnership  </a:t>
            </a:r>
          </a:p>
          <a:p>
            <a:r>
              <a:rPr lang="en-US" baseline="0" dirty="0"/>
              <a:t>For Activation, availability for elements of the product varies by market.</a:t>
            </a:r>
          </a:p>
          <a:p>
            <a:r>
              <a:rPr lang="en-US" baseline="0" dirty="0"/>
              <a:t>Please refer to the Appendix for full details on the different market phases for Audience Analytics products.</a:t>
            </a:r>
            <a:br>
              <a:rPr lang="en-US" baseline="0" dirty="0"/>
            </a:br>
            <a:endParaRPr lang="en-US" dirty="0"/>
          </a:p>
          <a:p>
            <a:br>
              <a:rPr lang="en-US" baseline="0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1E785-0A63-D44B-93CA-4CE5AE406E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8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comscore.com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comscoreinc" TargetMode="External"/><Relationship Id="rId5" Type="http://schemas.openxmlformats.org/officeDocument/2006/relationships/hyperlink" Target="http://www.linkedin.com/company/comscore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://www.twitter.com/comscore" TargetMode="External"/><Relationship Id="rId9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comscore.com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comscoreinc" TargetMode="External"/><Relationship Id="rId5" Type="http://schemas.openxmlformats.org/officeDocument/2006/relationships/hyperlink" Target="http://www.linkedin.com/company/comscore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://www.twitter.com/comscoreEMEA" TargetMode="External"/><Relationship Id="rId9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comscore.com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comscoreinc" TargetMode="External"/><Relationship Id="rId5" Type="http://schemas.openxmlformats.org/officeDocument/2006/relationships/hyperlink" Target="http://www.linkedin.com/company/comscore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://www.twitter.com/comscoreLATAM" TargetMode="External"/><Relationship Id="rId9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comscore.com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comscoreinc" TargetMode="External"/><Relationship Id="rId5" Type="http://schemas.openxmlformats.org/officeDocument/2006/relationships/hyperlink" Target="http://www.linkedin.com/company/comscore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://www.twitter.com/comscoreAPAC" TargetMode="External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www.comscore.com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hyperlink" Target="http://www.facebook.com/comscoreinc" TargetMode="External"/><Relationship Id="rId4" Type="http://schemas.openxmlformats.org/officeDocument/2006/relationships/hyperlink" Target="http://www.linkedin.com/company/comscore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2006" b="47945"/>
          <a:stretch/>
        </p:blipFill>
        <p:spPr>
          <a:xfrm>
            <a:off x="-10949" y="3494434"/>
            <a:ext cx="12447424" cy="350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046" y="152385"/>
            <a:ext cx="9601200" cy="2286000"/>
          </a:xfrm>
        </p:spPr>
        <p:txBody>
          <a:bodyPr vert="horz" lIns="111026" tIns="0" rIns="111026" bIns="55513" rtlCol="0" anchor="b" anchorCtr="0">
            <a:normAutofit/>
          </a:bodyPr>
          <a:lstStyle>
            <a:lvl1pPr>
              <a:defRPr lang="en-US" sz="4800" kern="0" dirty="0">
                <a:ea typeface="+mn-ea"/>
              </a:defRPr>
            </a:lvl1pPr>
          </a:lstStyle>
          <a:p>
            <a:pPr marL="0" lvl="0" algn="l" defTabSz="914400" rtl="0" latinLnBrk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049" y="2438385"/>
            <a:ext cx="9601197" cy="914400"/>
          </a:xfrm>
          <a:noFill/>
        </p:spPr>
        <p:txBody>
          <a:bodyPr vert="horz" lIns="111026" tIns="55513" rIns="111026" bIns="55513" rtlCol="0" anchor="ctr">
            <a:normAutofit/>
          </a:bodyPr>
          <a:lstStyle>
            <a:lvl1pPr>
              <a:defRPr lang="en-US" sz="2400" b="0" kern="0" dirty="0">
                <a:solidFill>
                  <a:schemeClr val="tx1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276368" y="3656610"/>
            <a:ext cx="7087354" cy="1828800"/>
          </a:xfrm>
          <a:noFill/>
        </p:spPr>
        <p:txBody>
          <a:bodyPr vert="horz" lIns="111026" tIns="54864" rIns="111026" bIns="55513" rtlCol="0">
            <a:normAutofit/>
          </a:bodyPr>
          <a:lstStyle>
            <a:lvl1pPr>
              <a:spcBef>
                <a:spcPts val="0"/>
              </a:spcBef>
              <a:defRPr lang="en-US" sz="2400" b="1" dirty="0">
                <a:solidFill>
                  <a:srgbClr val="FFFFFF"/>
                </a:solidFill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Name, Title</a:t>
            </a:r>
          </a:p>
          <a:p>
            <a:r>
              <a:rPr lang="en-US" b="0" dirty="0">
                <a:solidFill>
                  <a:srgbClr val="FFFFFF"/>
                </a:solidFill>
              </a:rPr>
              <a:t>Date</a:t>
            </a:r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pic>
        <p:nvPicPr>
          <p:cNvPr id="4" name="Picture 3" descr="comScore_Logo_2016_1c_White_TRBG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3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20"/>
          </p:nvPr>
        </p:nvSpPr>
        <p:spPr>
          <a:xfrm>
            <a:off x="276226" y="1262063"/>
            <a:ext cx="5803828" cy="502920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21"/>
          </p:nvPr>
        </p:nvSpPr>
        <p:spPr>
          <a:xfrm>
            <a:off x="6356421" y="1262063"/>
            <a:ext cx="5803828" cy="502920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76366" y="0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59560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with gre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12436475" cy="1143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11026" tIns="55513" rIns="111026" bIns="55513" rtlCol="0" anchor="ctr"/>
          <a:lstStyle/>
          <a:p>
            <a:pPr algn="r"/>
            <a:endParaRPr lang="en-US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20"/>
          </p:nvPr>
        </p:nvSpPr>
        <p:spPr>
          <a:xfrm>
            <a:off x="276226" y="1262063"/>
            <a:ext cx="5803828" cy="502920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21"/>
          </p:nvPr>
        </p:nvSpPr>
        <p:spPr>
          <a:xfrm>
            <a:off x="6356421" y="1262063"/>
            <a:ext cx="5803828" cy="502920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60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with top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276226" y="2176273"/>
            <a:ext cx="5803828" cy="411499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1"/>
          </p:nvPr>
        </p:nvSpPr>
        <p:spPr>
          <a:xfrm>
            <a:off x="6356421" y="2176273"/>
            <a:ext cx="5803828" cy="4114990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76366" y="1261872"/>
            <a:ext cx="5803688" cy="914400"/>
          </a:xfrm>
        </p:spPr>
        <p:txBody>
          <a:bodyPr vert="horz" lIns="111026" tIns="55513" rIns="111026" bIns="55513" rtlCol="0">
            <a:normAutofit/>
          </a:bodyPr>
          <a:lstStyle>
            <a:lvl1pPr>
              <a:defRPr lang="en-US" sz="1700" dirty="0" smtClean="0">
                <a:solidFill>
                  <a:schemeClr val="tx1"/>
                </a:solidFill>
              </a:defRPr>
            </a:lvl1pPr>
            <a:lvl2pPr>
              <a:defRPr lang="en-US" sz="1700" dirty="0" smtClean="0">
                <a:solidFill>
                  <a:schemeClr val="tx1"/>
                </a:solidFill>
              </a:defRPr>
            </a:lvl2pPr>
            <a:lvl3pPr>
              <a:defRPr lang="en-US" sz="1300" dirty="0" smtClean="0">
                <a:solidFill>
                  <a:srgbClr val="2674BA"/>
                </a:solidFill>
              </a:defRPr>
            </a:lvl3pPr>
            <a:lvl4pPr>
              <a:defRPr lang="en-US" sz="1300" dirty="0" smtClean="0">
                <a:solidFill>
                  <a:schemeClr val="accent3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356421" y="1261872"/>
            <a:ext cx="5803688" cy="914400"/>
          </a:xfrm>
        </p:spPr>
        <p:txBody>
          <a:bodyPr vert="horz" lIns="111026" tIns="55513" rIns="111026" bIns="55513" rtlCol="0">
            <a:normAutofit/>
          </a:bodyPr>
          <a:lstStyle>
            <a:lvl1pPr>
              <a:defRPr lang="en-US" sz="1700" dirty="0" smtClean="0">
                <a:solidFill>
                  <a:schemeClr val="tx1"/>
                </a:solidFill>
              </a:defRPr>
            </a:lvl1pPr>
            <a:lvl2pPr>
              <a:defRPr lang="en-US" sz="1700" dirty="0" smtClean="0">
                <a:solidFill>
                  <a:schemeClr val="tx1"/>
                </a:solidFill>
              </a:defRPr>
            </a:lvl2pPr>
            <a:lvl3pPr>
              <a:defRPr lang="en-US" sz="1300" dirty="0" smtClean="0">
                <a:solidFill>
                  <a:schemeClr val="bg2"/>
                </a:solidFill>
              </a:defRPr>
            </a:lvl3pPr>
            <a:lvl4pPr>
              <a:defRPr lang="en-US" sz="1300" dirty="0" smtClean="0">
                <a:solidFill>
                  <a:srgbClr val="F37A20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6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with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22"/>
          </p:nvPr>
        </p:nvSpPr>
        <p:spPr>
          <a:xfrm>
            <a:off x="276225" y="1258811"/>
            <a:ext cx="7831277" cy="5032452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23"/>
          </p:nvPr>
        </p:nvSpPr>
        <p:spPr>
          <a:xfrm>
            <a:off x="8378826" y="1258811"/>
            <a:ext cx="3779878" cy="5032452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51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20"/>
          </p:nvPr>
        </p:nvSpPr>
        <p:spPr>
          <a:xfrm>
            <a:off x="276226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29"/>
          </p:nvPr>
        </p:nvSpPr>
        <p:spPr>
          <a:xfrm>
            <a:off x="4327426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30"/>
          </p:nvPr>
        </p:nvSpPr>
        <p:spPr>
          <a:xfrm>
            <a:off x="8383447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51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with gre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12436475" cy="1143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11026" tIns="55513" rIns="111026" bIns="55513" rtlCol="0" anchor="ctr"/>
          <a:lstStyle/>
          <a:p>
            <a:pPr algn="r"/>
            <a:endParaRPr lang="en-US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20"/>
          </p:nvPr>
        </p:nvSpPr>
        <p:spPr>
          <a:xfrm>
            <a:off x="276226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9"/>
          </p:nvPr>
        </p:nvSpPr>
        <p:spPr>
          <a:xfrm>
            <a:off x="4327426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30"/>
          </p:nvPr>
        </p:nvSpPr>
        <p:spPr>
          <a:xfrm>
            <a:off x="8383447" y="1261872"/>
            <a:ext cx="3776662" cy="50293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51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/>
          <p:cNvSpPr>
            <a:spLocks noGrp="1"/>
          </p:cNvSpPr>
          <p:nvPr>
            <p:ph sz="quarter" idx="20"/>
          </p:nvPr>
        </p:nvSpPr>
        <p:spPr>
          <a:xfrm>
            <a:off x="276225" y="1262063"/>
            <a:ext cx="11884025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8" y="-1"/>
            <a:ext cx="12434317" cy="6291073"/>
          </a:xfrm>
          <a:solidFill>
            <a:schemeClr val="bg2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444444"/>
                </a:solidFill>
              </a:rPr>
              <a:pPr lvl="0"/>
              <a:t>‹#›</a:t>
            </a:fld>
            <a:endParaRPr lang="en-US" sz="1200" dirty="0">
              <a:solidFill>
                <a:srgbClr val="4444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9"/>
          </p:nvPr>
        </p:nvSpPr>
        <p:spPr>
          <a:xfrm>
            <a:off x="276225" y="1261872"/>
            <a:ext cx="11884025" cy="5029200"/>
          </a:xfrm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748535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159" y="-1"/>
            <a:ext cx="12434317" cy="6291073"/>
          </a:xfrm>
          <a:solidFill>
            <a:schemeClr val="bg2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20"/>
          </p:nvPr>
        </p:nvSpPr>
        <p:spPr>
          <a:xfrm>
            <a:off x="276225" y="1261872"/>
            <a:ext cx="5807975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21"/>
          </p:nvPr>
        </p:nvSpPr>
        <p:spPr>
          <a:xfrm>
            <a:off x="6352134" y="1261872"/>
            <a:ext cx="5807975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444444"/>
                </a:solidFill>
              </a:rPr>
              <a:pPr lvl="0"/>
              <a:t>‹#›</a:t>
            </a:fld>
            <a:endParaRPr lang="en-US" sz="1200" dirty="0">
              <a:solidFill>
                <a:srgbClr val="444444"/>
              </a:solidFill>
            </a:endParaRP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36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1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143000"/>
            <a:ext cx="12434317" cy="5148072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9"/>
          </p:nvPr>
        </p:nvSpPr>
        <p:spPr>
          <a:xfrm>
            <a:off x="276225" y="1261872"/>
            <a:ext cx="11884025" cy="5029200"/>
          </a:xfrm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1724090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2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142999"/>
            <a:ext cx="12434317" cy="5148073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9"/>
          </p:nvPr>
        </p:nvSpPr>
        <p:spPr>
          <a:xfrm>
            <a:off x="276225" y="1261872"/>
            <a:ext cx="5801671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25"/>
          </p:nvPr>
        </p:nvSpPr>
        <p:spPr>
          <a:xfrm>
            <a:off x="6358438" y="1261872"/>
            <a:ext cx="5801671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243954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3"/>
          <a:stretch/>
        </p:blipFill>
        <p:spPr>
          <a:xfrm>
            <a:off x="-40171" y="-1"/>
            <a:ext cx="12482493" cy="699452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276366" y="1261872"/>
            <a:ext cx="11883743" cy="5029200"/>
          </a:xfrm>
        </p:spPr>
        <p:txBody>
          <a:bodyPr vert="horz" lIns="111026" tIns="55513" rIns="111026" bIns="55513" rtlCol="0">
            <a:normAutofit/>
          </a:bodyPr>
          <a:lstStyle>
            <a:lvl1pPr>
              <a:spcBef>
                <a:spcPts val="2400"/>
              </a:spcBef>
              <a:defRPr lang="en-US" sz="3200" dirty="0" smtClean="0">
                <a:solidFill>
                  <a:schemeClr val="bg1"/>
                </a:solidFill>
              </a:defRPr>
            </a:lvl1pPr>
            <a:lvl2pPr marL="344488" indent="-344488">
              <a:spcBef>
                <a:spcPts val="1200"/>
              </a:spcBef>
              <a:buClr>
                <a:schemeClr val="bg1"/>
              </a:buClr>
              <a:buFont typeface="Wingdings" charset="2"/>
              <a:buChar char="§"/>
              <a:defRPr lang="en-US" sz="3200" b="0" baseline="0" dirty="0" smtClean="0">
                <a:solidFill>
                  <a:schemeClr val="bg1"/>
                </a:solidFill>
              </a:defRPr>
            </a:lvl2pPr>
            <a:lvl3pPr marL="210950" indent="-421901">
              <a:spcBef>
                <a:spcPts val="364"/>
              </a:spcBef>
              <a:buFont typeface="Wingdings" charset="2"/>
              <a:buChar char="§"/>
              <a:defRPr lang="en-US" sz="3400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FFFFFF"/>
                </a:solidFill>
              </a:rPr>
              <a:pPr lvl="0"/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>
                <a:solidFill>
                  <a:schemeClr val="bg1"/>
                </a:solidFill>
              </a:rPr>
              <a:t>© comScore, Inc. Proprietary.</a:t>
            </a:r>
          </a:p>
        </p:txBody>
      </p:sp>
      <p:pic>
        <p:nvPicPr>
          <p:cNvPr id="15" name="Picture 14" descr="comScore_Logo_2016_1c_White_TRBG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35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3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142999"/>
            <a:ext cx="12434317" cy="5148073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276225" y="1261872"/>
            <a:ext cx="3778669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27"/>
          </p:nvPr>
        </p:nvSpPr>
        <p:spPr>
          <a:xfrm>
            <a:off x="4327424" y="1261872"/>
            <a:ext cx="3778669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8"/>
          </p:nvPr>
        </p:nvSpPr>
        <p:spPr>
          <a:xfrm>
            <a:off x="8381440" y="1261872"/>
            <a:ext cx="3778669" cy="5029200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2886768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quad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8" y="1147951"/>
            <a:ext cx="12434317" cy="5148074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276225" y="1352484"/>
            <a:ext cx="5798515" cy="2369504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29"/>
          </p:nvPr>
        </p:nvSpPr>
        <p:spPr>
          <a:xfrm>
            <a:off x="6354605" y="1352484"/>
            <a:ext cx="5798515" cy="2369504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quarter" idx="30"/>
          </p:nvPr>
        </p:nvSpPr>
        <p:spPr>
          <a:xfrm>
            <a:off x="276225" y="3926521"/>
            <a:ext cx="5798515" cy="2369504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quarter" idx="31"/>
          </p:nvPr>
        </p:nvSpPr>
        <p:spPr>
          <a:xfrm>
            <a:off x="6354605" y="3926521"/>
            <a:ext cx="5798515" cy="2369504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85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1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857820"/>
            <a:ext cx="12434317" cy="3264112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9"/>
          </p:nvPr>
        </p:nvSpPr>
        <p:spPr>
          <a:xfrm>
            <a:off x="276366" y="2062352"/>
            <a:ext cx="11883112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2252319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2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857820"/>
            <a:ext cx="12434317" cy="3264112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9"/>
          </p:nvPr>
        </p:nvSpPr>
        <p:spPr>
          <a:xfrm>
            <a:off x="276366" y="2062352"/>
            <a:ext cx="5798374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26"/>
          </p:nvPr>
        </p:nvSpPr>
        <p:spPr>
          <a:xfrm>
            <a:off x="6354605" y="2062352"/>
            <a:ext cx="5798374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224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3-column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159" y="1857820"/>
            <a:ext cx="12434317" cy="3264112"/>
          </a:xfrm>
          <a:solidFill>
            <a:srgbClr val="2674BA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chemeClr val="tx1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9"/>
          </p:nvPr>
        </p:nvSpPr>
        <p:spPr>
          <a:xfrm>
            <a:off x="276366" y="2062352"/>
            <a:ext cx="3778530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27"/>
          </p:nvPr>
        </p:nvSpPr>
        <p:spPr>
          <a:xfrm>
            <a:off x="4327426" y="2062352"/>
            <a:ext cx="3778530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8"/>
          </p:nvPr>
        </p:nvSpPr>
        <p:spPr>
          <a:xfrm>
            <a:off x="8383989" y="2062352"/>
            <a:ext cx="3778530" cy="3058331"/>
          </a:xfrm>
          <a:noFill/>
        </p:spPr>
        <p:txBody>
          <a:bodyPr/>
          <a:lstStyle>
            <a:lvl1pPr>
              <a:spcBef>
                <a:spcPts val="9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2400">
                <a:solidFill>
                  <a:schemeClr val="bg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buClrTx/>
              <a:defRPr sz="18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30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/demo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3"/>
          <a:stretch/>
        </p:blipFill>
        <p:spPr>
          <a:xfrm>
            <a:off x="-40171" y="-1"/>
            <a:ext cx="12482493" cy="6994525"/>
          </a:xfrm>
          <a:prstGeom prst="rect">
            <a:avLst/>
          </a:prstGeom>
        </p:spPr>
      </p:pic>
      <p:sp>
        <p:nvSpPr>
          <p:cNvPr id="23" name="Date Placeholder 3"/>
          <p:cNvSpPr txBox="1">
            <a:spLocks/>
          </p:cNvSpPr>
          <p:nvPr userDrawn="1"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>
                <a:solidFill>
                  <a:schemeClr val="bg1"/>
                </a:solidFill>
              </a:rPr>
              <a:t>© comScore, Inc. Proprietary.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11642836" y="6355519"/>
            <a:ext cx="793639" cy="467380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chemeClr val="bg1"/>
                </a:solidFill>
              </a:rPr>
              <a:pPr lvl="0"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276367" y="1844483"/>
            <a:ext cx="11883743" cy="1644145"/>
          </a:xfrm>
        </p:spPr>
        <p:txBody>
          <a:bodyPr tIns="0" anchor="t">
            <a:noAutofit/>
          </a:bodyPr>
          <a:lstStyle>
            <a:lvl1pPr>
              <a:defRPr sz="5400" b="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section divider style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276366" y="3497263"/>
            <a:ext cx="11883743" cy="1619103"/>
          </a:xfrm>
        </p:spPr>
        <p:txBody>
          <a:bodyPr anchor="ctr">
            <a:noAutofit/>
          </a:bodyPr>
          <a:lstStyle>
            <a:lvl1pPr marL="0" indent="0" algn="l">
              <a:buNone/>
              <a:defRPr sz="1900" b="0">
                <a:solidFill>
                  <a:srgbClr val="FFFFFF"/>
                </a:solidFill>
              </a:defRPr>
            </a:lvl1pPr>
            <a:lvl2pPr marL="555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10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65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2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75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30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85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41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pic>
        <p:nvPicPr>
          <p:cNvPr id="9" name="Picture 8" descr="comScore_Logo_2016_1c_White_TRBG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0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USglob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847088"/>
            <a:ext cx="9601197" cy="2686611"/>
          </a:xfrm>
          <a:noFill/>
        </p:spPr>
        <p:txBody>
          <a:bodyPr vert="horz" lIns="111026" tIns="0" rIns="111026" bIns="55513" rtlCol="0" anchor="t">
            <a:noAutofit/>
          </a:bodyPr>
          <a:lstStyle>
            <a:lvl1pPr>
              <a:lnSpc>
                <a:spcPct val="100000"/>
              </a:lnSpc>
              <a:defRPr lang="en-US" sz="5400" b="0" kern="0" dirty="0">
                <a:solidFill>
                  <a:srgbClr val="FFFFFF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0949" y="4799611"/>
            <a:ext cx="12447423" cy="474651"/>
          </a:xfrm>
          <a:prstGeom prst="rect">
            <a:avLst/>
          </a:prstGeom>
          <a:solidFill>
            <a:srgbClr val="FFFFFF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82749" y="4857002"/>
            <a:ext cx="12153725" cy="312165"/>
          </a:xfrm>
          <a:prstGeom prst="rect">
            <a:avLst/>
          </a:prstGeom>
          <a:noFill/>
        </p:spPr>
        <p:txBody>
          <a:bodyPr wrap="square" lIns="111026" tIns="55513" rIns="111026" bIns="55513" rtlCol="0" anchor="t">
            <a:spAutoFit/>
          </a:bodyPr>
          <a:lstStyle/>
          <a:p>
            <a:pPr marL="0" marR="0" indent="0" algn="l" defTabSz="5551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solidFill>
                  <a:srgbClr val="444444"/>
                </a:solidFill>
                <a:hlinkClick r:id="rId3"/>
              </a:rPr>
              <a:t>www.comscore.com</a:t>
            </a:r>
            <a:r>
              <a:rPr lang="en-US" sz="1300" dirty="0">
                <a:solidFill>
                  <a:srgbClr val="444444"/>
                </a:solidFill>
              </a:rPr>
              <a:t>		</a:t>
            </a:r>
            <a:r>
              <a:rPr lang="en-US" sz="1300" dirty="0">
                <a:solidFill>
                  <a:srgbClr val="444444"/>
                </a:solidFill>
                <a:hlinkClick r:id="rId4"/>
              </a:rPr>
              <a:t>@comScore</a:t>
            </a:r>
            <a:r>
              <a:rPr lang="en-US" sz="1300" baseline="0" dirty="0">
                <a:solidFill>
                  <a:srgbClr val="444444"/>
                </a:solidFill>
              </a:rPr>
              <a:t>      </a:t>
            </a:r>
            <a:r>
              <a:rPr lang="en-US" sz="1300" dirty="0">
                <a:solidFill>
                  <a:srgbClr val="444444"/>
                </a:solidFill>
              </a:rPr>
              <a:t>	</a:t>
            </a:r>
            <a:r>
              <a:rPr lang="pl-PL" sz="1300" dirty="0">
                <a:solidFill>
                  <a:srgbClr val="444444"/>
                </a:solidFill>
                <a:hlinkClick r:id="rId5"/>
              </a:rPr>
              <a:t>www.linkedin.com/company/comscore</a:t>
            </a:r>
            <a:r>
              <a:rPr lang="en-US" sz="1300" baseline="0" dirty="0">
                <a:solidFill>
                  <a:srgbClr val="444444"/>
                </a:solidFill>
              </a:rPr>
              <a:t>	    </a:t>
            </a:r>
            <a:r>
              <a:rPr lang="en-US" sz="1300" dirty="0">
                <a:solidFill>
                  <a:srgbClr val="444444"/>
                </a:solidFill>
                <a:hlinkClick r:id="rId6"/>
              </a:rPr>
              <a:t>www.facebook.com/comscoreinc</a:t>
            </a:r>
            <a:endParaRPr lang="en-US" sz="1300" dirty="0">
              <a:solidFill>
                <a:srgbClr val="444444"/>
              </a:solidFill>
            </a:endParaRPr>
          </a:p>
        </p:txBody>
      </p:sp>
      <p:pic>
        <p:nvPicPr>
          <p:cNvPr id="4" name="Picture 3" descr="FB-f-Logo__blue_512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618" y="4887790"/>
            <a:ext cx="253349" cy="253349"/>
          </a:xfrm>
          <a:prstGeom prst="rect">
            <a:avLst/>
          </a:prstGeom>
        </p:spPr>
      </p:pic>
      <p:pic>
        <p:nvPicPr>
          <p:cNvPr id="5" name="Picture 4" descr="Twitter_logo_blue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645" y="4907755"/>
            <a:ext cx="296937" cy="241408"/>
          </a:xfrm>
          <a:prstGeom prst="rect">
            <a:avLst/>
          </a:prstGeom>
        </p:spPr>
      </p:pic>
      <p:pic>
        <p:nvPicPr>
          <p:cNvPr id="7" name="Picture 6" descr="LinkedIn-InBug-2C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287" y="4887790"/>
            <a:ext cx="290325" cy="256925"/>
          </a:xfrm>
          <a:prstGeom prst="rect">
            <a:avLst/>
          </a:prstGeom>
        </p:spPr>
      </p:pic>
      <p:pic>
        <p:nvPicPr>
          <p:cNvPr id="13" name="Picture 12" descr="comScore_Logo_2016_1c_White_TRBGR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75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EMEA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847088"/>
            <a:ext cx="9601197" cy="2686611"/>
          </a:xfrm>
          <a:noFill/>
        </p:spPr>
        <p:txBody>
          <a:bodyPr vert="horz" lIns="111026" tIns="0" rIns="111026" bIns="55513" rtlCol="0" anchor="t">
            <a:noAutofit/>
          </a:bodyPr>
          <a:lstStyle>
            <a:lvl1pPr>
              <a:lnSpc>
                <a:spcPct val="100000"/>
              </a:lnSpc>
              <a:defRPr lang="en-US" sz="5400" b="0" kern="0" dirty="0">
                <a:solidFill>
                  <a:srgbClr val="FFFFFF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0949" y="4799611"/>
            <a:ext cx="12447423" cy="474651"/>
          </a:xfrm>
          <a:prstGeom prst="rect">
            <a:avLst/>
          </a:prstGeom>
          <a:solidFill>
            <a:srgbClr val="FFFFFF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82749" y="4857002"/>
            <a:ext cx="12153725" cy="312165"/>
          </a:xfrm>
          <a:prstGeom prst="rect">
            <a:avLst/>
          </a:prstGeom>
          <a:noFill/>
        </p:spPr>
        <p:txBody>
          <a:bodyPr wrap="square" lIns="111026" tIns="55513" rIns="111026" bIns="55513" rtlCol="0" anchor="t">
            <a:spAutoFit/>
          </a:bodyPr>
          <a:lstStyle/>
          <a:p>
            <a:pPr marL="0" marR="0" indent="0" algn="l" defTabSz="5551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solidFill>
                  <a:srgbClr val="444444"/>
                </a:solidFill>
                <a:hlinkClick r:id="rId3"/>
              </a:rPr>
              <a:t>www.comscore.com</a:t>
            </a:r>
            <a:r>
              <a:rPr lang="en-US" sz="1300" dirty="0">
                <a:solidFill>
                  <a:srgbClr val="444444"/>
                </a:solidFill>
              </a:rPr>
              <a:t>		</a:t>
            </a:r>
            <a:r>
              <a:rPr lang="fr-FR" sz="1300" dirty="0">
                <a:solidFill>
                  <a:srgbClr val="444444"/>
                </a:solidFill>
                <a:hlinkClick r:id="rId4"/>
              </a:rPr>
              <a:t>@comScoreEMEA</a:t>
            </a:r>
            <a:r>
              <a:rPr lang="en-US" sz="1300" baseline="0" dirty="0">
                <a:solidFill>
                  <a:srgbClr val="444444"/>
                </a:solidFill>
              </a:rPr>
              <a:t>               </a:t>
            </a:r>
            <a:r>
              <a:rPr lang="pl-PL" sz="1300" dirty="0">
                <a:solidFill>
                  <a:srgbClr val="444444"/>
                </a:solidFill>
                <a:hlinkClick r:id="rId5"/>
              </a:rPr>
              <a:t>www.linkedin.com/company/comscore</a:t>
            </a:r>
            <a:r>
              <a:rPr lang="en-US" sz="1300" baseline="0" dirty="0">
                <a:solidFill>
                  <a:srgbClr val="444444"/>
                </a:solidFill>
              </a:rPr>
              <a:t>	           </a:t>
            </a:r>
            <a:r>
              <a:rPr lang="en-US" sz="1300" dirty="0">
                <a:solidFill>
                  <a:srgbClr val="444444"/>
                </a:solidFill>
                <a:hlinkClick r:id="rId6"/>
              </a:rPr>
              <a:t>www.facebook.com/comscoreinc</a:t>
            </a:r>
            <a:endParaRPr lang="en-US" sz="1300" dirty="0">
              <a:solidFill>
                <a:srgbClr val="444444"/>
              </a:solidFill>
            </a:endParaRPr>
          </a:p>
        </p:txBody>
      </p:sp>
      <p:pic>
        <p:nvPicPr>
          <p:cNvPr id="4" name="Picture 3" descr="FB-f-Logo__blue_512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852" y="4887790"/>
            <a:ext cx="253349" cy="253349"/>
          </a:xfrm>
          <a:prstGeom prst="rect">
            <a:avLst/>
          </a:prstGeom>
        </p:spPr>
      </p:pic>
      <p:pic>
        <p:nvPicPr>
          <p:cNvPr id="5" name="Picture 4" descr="Twitter_logo_blue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645" y="4907755"/>
            <a:ext cx="296937" cy="241408"/>
          </a:xfrm>
          <a:prstGeom prst="rect">
            <a:avLst/>
          </a:prstGeom>
        </p:spPr>
      </p:pic>
      <p:pic>
        <p:nvPicPr>
          <p:cNvPr id="7" name="Picture 6" descr="LinkedIn-InBug-2C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97" y="4887790"/>
            <a:ext cx="290325" cy="256925"/>
          </a:xfrm>
          <a:prstGeom prst="rect">
            <a:avLst/>
          </a:prstGeom>
        </p:spPr>
      </p:pic>
      <p:pic>
        <p:nvPicPr>
          <p:cNvPr id="13" name="Picture 12" descr="comScore_Logo_2016_1c_White_TRBGR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32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LATAM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847088"/>
            <a:ext cx="9601197" cy="2686611"/>
          </a:xfrm>
          <a:noFill/>
        </p:spPr>
        <p:txBody>
          <a:bodyPr vert="horz" lIns="111026" tIns="0" rIns="111026" bIns="55513" rtlCol="0" anchor="t">
            <a:noAutofit/>
          </a:bodyPr>
          <a:lstStyle>
            <a:lvl1pPr>
              <a:lnSpc>
                <a:spcPct val="100000"/>
              </a:lnSpc>
              <a:defRPr lang="en-US" sz="5400" b="0" kern="0" dirty="0">
                <a:solidFill>
                  <a:srgbClr val="FFFFFF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0949" y="4799611"/>
            <a:ext cx="12447423" cy="474651"/>
          </a:xfrm>
          <a:prstGeom prst="rect">
            <a:avLst/>
          </a:prstGeom>
          <a:solidFill>
            <a:srgbClr val="FFFFFF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82749" y="4857002"/>
            <a:ext cx="12153725" cy="312165"/>
          </a:xfrm>
          <a:prstGeom prst="rect">
            <a:avLst/>
          </a:prstGeom>
          <a:noFill/>
        </p:spPr>
        <p:txBody>
          <a:bodyPr wrap="square" lIns="111026" tIns="55513" rIns="111026" bIns="55513" rtlCol="0" anchor="t">
            <a:spAutoFit/>
          </a:bodyPr>
          <a:lstStyle/>
          <a:p>
            <a:pPr marL="0" marR="0" indent="0" algn="l" defTabSz="5551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solidFill>
                  <a:srgbClr val="444444"/>
                </a:solidFill>
                <a:hlinkClick r:id="rId3"/>
              </a:rPr>
              <a:t>www.comscore.com</a:t>
            </a:r>
            <a:r>
              <a:rPr lang="en-US" sz="1300" dirty="0">
                <a:solidFill>
                  <a:srgbClr val="444444"/>
                </a:solidFill>
              </a:rPr>
              <a:t>		</a:t>
            </a:r>
            <a:r>
              <a:rPr lang="fr-FR" sz="1300" dirty="0">
                <a:solidFill>
                  <a:srgbClr val="444444"/>
                </a:solidFill>
                <a:hlinkClick r:id="rId4"/>
              </a:rPr>
              <a:t>@comScoreLATAM</a:t>
            </a:r>
            <a:r>
              <a:rPr lang="en-US" sz="1300" baseline="0" dirty="0">
                <a:solidFill>
                  <a:srgbClr val="444444"/>
                </a:solidFill>
              </a:rPr>
              <a:t>               </a:t>
            </a:r>
            <a:r>
              <a:rPr lang="pl-PL" sz="1300" dirty="0">
                <a:solidFill>
                  <a:srgbClr val="444444"/>
                </a:solidFill>
                <a:hlinkClick r:id="rId5"/>
              </a:rPr>
              <a:t>www.linkedin.com/company/comscore</a:t>
            </a:r>
            <a:r>
              <a:rPr lang="en-US" sz="1300" baseline="0" dirty="0">
                <a:solidFill>
                  <a:srgbClr val="444444"/>
                </a:solidFill>
              </a:rPr>
              <a:t>	           </a:t>
            </a:r>
            <a:r>
              <a:rPr lang="en-US" sz="1300" dirty="0">
                <a:solidFill>
                  <a:srgbClr val="444444"/>
                </a:solidFill>
                <a:hlinkClick r:id="rId6"/>
              </a:rPr>
              <a:t>www.facebook.com/comscoreinc</a:t>
            </a:r>
            <a:endParaRPr lang="en-US" sz="1300" dirty="0">
              <a:solidFill>
                <a:srgbClr val="444444"/>
              </a:solidFill>
            </a:endParaRPr>
          </a:p>
        </p:txBody>
      </p:sp>
      <p:pic>
        <p:nvPicPr>
          <p:cNvPr id="4" name="Picture 3" descr="FB-f-Logo__blue_512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852" y="4887790"/>
            <a:ext cx="253349" cy="253349"/>
          </a:xfrm>
          <a:prstGeom prst="rect">
            <a:avLst/>
          </a:prstGeom>
        </p:spPr>
      </p:pic>
      <p:pic>
        <p:nvPicPr>
          <p:cNvPr id="5" name="Picture 4" descr="Twitter_logo_blue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645" y="4907755"/>
            <a:ext cx="296937" cy="241408"/>
          </a:xfrm>
          <a:prstGeom prst="rect">
            <a:avLst/>
          </a:prstGeom>
        </p:spPr>
      </p:pic>
      <p:pic>
        <p:nvPicPr>
          <p:cNvPr id="7" name="Picture 6" descr="LinkedIn-InBug-2C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97" y="4887790"/>
            <a:ext cx="290325" cy="256925"/>
          </a:xfrm>
          <a:prstGeom prst="rect">
            <a:avLst/>
          </a:prstGeom>
        </p:spPr>
      </p:pic>
      <p:pic>
        <p:nvPicPr>
          <p:cNvPr id="13" name="Picture 12" descr="comScore_Logo_2016_1c_White_TRBGR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02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_APAC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847088"/>
            <a:ext cx="9601197" cy="2686611"/>
          </a:xfrm>
          <a:noFill/>
        </p:spPr>
        <p:txBody>
          <a:bodyPr vert="horz" lIns="111026" tIns="0" rIns="111026" bIns="55513" rtlCol="0" anchor="t">
            <a:noAutofit/>
          </a:bodyPr>
          <a:lstStyle>
            <a:lvl1pPr>
              <a:lnSpc>
                <a:spcPct val="100000"/>
              </a:lnSpc>
              <a:defRPr lang="en-US" sz="5400" b="0" kern="0" dirty="0">
                <a:solidFill>
                  <a:srgbClr val="FFFFFF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0949" y="4799611"/>
            <a:ext cx="12447423" cy="474651"/>
          </a:xfrm>
          <a:prstGeom prst="rect">
            <a:avLst/>
          </a:prstGeom>
          <a:solidFill>
            <a:srgbClr val="FFFFFF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82749" y="4857002"/>
            <a:ext cx="12153725" cy="312165"/>
          </a:xfrm>
          <a:prstGeom prst="rect">
            <a:avLst/>
          </a:prstGeom>
          <a:noFill/>
        </p:spPr>
        <p:txBody>
          <a:bodyPr wrap="square" lIns="111026" tIns="55513" rIns="111026" bIns="55513" rtlCol="0" anchor="t">
            <a:spAutoFit/>
          </a:bodyPr>
          <a:lstStyle/>
          <a:p>
            <a:pPr marL="0" marR="0" indent="0" algn="l" defTabSz="5551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solidFill>
                  <a:srgbClr val="444444"/>
                </a:solidFill>
                <a:hlinkClick r:id="rId3"/>
              </a:rPr>
              <a:t>www.comscore.com</a:t>
            </a:r>
            <a:r>
              <a:rPr lang="en-US" sz="1300" dirty="0">
                <a:solidFill>
                  <a:srgbClr val="444444"/>
                </a:solidFill>
              </a:rPr>
              <a:t>		</a:t>
            </a:r>
            <a:r>
              <a:rPr lang="en-US" sz="1300" dirty="0">
                <a:solidFill>
                  <a:srgbClr val="444444"/>
                </a:solidFill>
                <a:hlinkClick r:id="rId4"/>
              </a:rPr>
              <a:t>@comScoreAPAC</a:t>
            </a:r>
            <a:r>
              <a:rPr lang="en-US" sz="1300" baseline="0" dirty="0">
                <a:solidFill>
                  <a:srgbClr val="444444"/>
                </a:solidFill>
              </a:rPr>
              <a:t>               </a:t>
            </a:r>
            <a:r>
              <a:rPr lang="pl-PL" sz="1300" dirty="0">
                <a:solidFill>
                  <a:srgbClr val="444444"/>
                </a:solidFill>
                <a:hlinkClick r:id="rId5"/>
              </a:rPr>
              <a:t>www.linkedin.com/company/comscore</a:t>
            </a:r>
            <a:r>
              <a:rPr lang="en-US" sz="1300" baseline="0" dirty="0">
                <a:solidFill>
                  <a:srgbClr val="444444"/>
                </a:solidFill>
              </a:rPr>
              <a:t>	           </a:t>
            </a:r>
            <a:r>
              <a:rPr lang="en-US" sz="1300" dirty="0">
                <a:solidFill>
                  <a:srgbClr val="444444"/>
                </a:solidFill>
                <a:hlinkClick r:id="rId6"/>
              </a:rPr>
              <a:t>www.facebook.com/comscoreinc</a:t>
            </a:r>
            <a:endParaRPr lang="en-US" sz="1300" dirty="0">
              <a:solidFill>
                <a:srgbClr val="444444"/>
              </a:solidFill>
            </a:endParaRPr>
          </a:p>
        </p:txBody>
      </p:sp>
      <p:pic>
        <p:nvPicPr>
          <p:cNvPr id="4" name="Picture 3" descr="FB-f-Logo__blue_512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852" y="4887790"/>
            <a:ext cx="253349" cy="253349"/>
          </a:xfrm>
          <a:prstGeom prst="rect">
            <a:avLst/>
          </a:prstGeom>
        </p:spPr>
      </p:pic>
      <p:pic>
        <p:nvPicPr>
          <p:cNvPr id="5" name="Picture 4" descr="Twitter_logo_blue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645" y="4907755"/>
            <a:ext cx="296937" cy="241408"/>
          </a:xfrm>
          <a:prstGeom prst="rect">
            <a:avLst/>
          </a:prstGeom>
        </p:spPr>
      </p:pic>
      <p:pic>
        <p:nvPicPr>
          <p:cNvPr id="7" name="Picture 6" descr="LinkedIn-InBug-2C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97" y="4887790"/>
            <a:ext cx="290325" cy="256925"/>
          </a:xfrm>
          <a:prstGeom prst="rect">
            <a:avLst/>
          </a:prstGeom>
        </p:spPr>
      </p:pic>
      <p:pic>
        <p:nvPicPr>
          <p:cNvPr id="13" name="Picture 12" descr="comScore_Logo_2016_1c_White_TRBGR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59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436476" cy="6994525"/>
          </a:xfrm>
          <a:prstGeom prst="rect">
            <a:avLst/>
          </a:prstGeom>
        </p:spPr>
      </p:pic>
      <p:sp>
        <p:nvSpPr>
          <p:cNvPr id="23" name="Date Placeholder 3"/>
          <p:cNvSpPr txBox="1">
            <a:spLocks/>
          </p:cNvSpPr>
          <p:nvPr userDrawn="1"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>
                <a:solidFill>
                  <a:schemeClr val="bg1"/>
                </a:solidFill>
              </a:rPr>
              <a:t>© comScore, Inc. Proprietary.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11642836" y="6355519"/>
            <a:ext cx="793639" cy="467380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chemeClr val="bg1"/>
                </a:solidFill>
              </a:rPr>
              <a:pPr lvl="0"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276367" y="1844483"/>
            <a:ext cx="11883743" cy="1644145"/>
          </a:xfrm>
        </p:spPr>
        <p:txBody>
          <a:bodyPr anchor="t">
            <a:noAutofit/>
          </a:bodyPr>
          <a:lstStyle>
            <a:lvl1pPr>
              <a:defRPr sz="5400" b="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section divider style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276366" y="3497263"/>
            <a:ext cx="11883743" cy="1619103"/>
          </a:xfrm>
        </p:spPr>
        <p:txBody>
          <a:bodyPr anchor="ctr">
            <a:noAutofit/>
          </a:bodyPr>
          <a:lstStyle>
            <a:lvl1pPr marL="0" indent="0" algn="l">
              <a:buNone/>
              <a:defRPr sz="1900" b="0">
                <a:solidFill>
                  <a:srgbClr val="FFFFFF"/>
                </a:solidFill>
              </a:defRPr>
            </a:lvl1pPr>
            <a:lvl2pPr marL="555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10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65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2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75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30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85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41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comScore_Logo_2016_1c_White_TRBG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032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APAC_no_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847088"/>
            <a:ext cx="9601197" cy="2686611"/>
          </a:xfrm>
          <a:noFill/>
        </p:spPr>
        <p:txBody>
          <a:bodyPr vert="horz" lIns="111026" tIns="0" rIns="111026" bIns="55513" rtlCol="0" anchor="t">
            <a:noAutofit/>
          </a:bodyPr>
          <a:lstStyle>
            <a:lvl1pPr>
              <a:lnSpc>
                <a:spcPct val="100000"/>
              </a:lnSpc>
              <a:defRPr lang="en-US" sz="5400" b="0" kern="0" dirty="0">
                <a:solidFill>
                  <a:srgbClr val="FFFFFF"/>
                </a:solidFill>
              </a:defRPr>
            </a:lvl1pPr>
          </a:lstStyle>
          <a:p>
            <a:pPr lvl="0" algn="l" defTabSz="914400" rtl="0" latinLnBrk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0949" y="4799611"/>
            <a:ext cx="12447423" cy="474651"/>
          </a:xfrm>
          <a:prstGeom prst="rect">
            <a:avLst/>
          </a:prstGeom>
          <a:solidFill>
            <a:srgbClr val="FFFFFF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82749" y="4857002"/>
            <a:ext cx="12153725" cy="312165"/>
          </a:xfrm>
          <a:prstGeom prst="rect">
            <a:avLst/>
          </a:prstGeom>
          <a:noFill/>
        </p:spPr>
        <p:txBody>
          <a:bodyPr wrap="square" lIns="111026" tIns="55513" rIns="111026" bIns="55513" rtlCol="0" anchor="t">
            <a:spAutoFit/>
          </a:bodyPr>
          <a:lstStyle/>
          <a:p>
            <a:pPr marL="0" marR="0" indent="0" algn="l" defTabSz="5551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solidFill>
                  <a:srgbClr val="444444"/>
                </a:solidFill>
                <a:hlinkClick r:id="rId3"/>
              </a:rPr>
              <a:t>www.comscore.com</a:t>
            </a:r>
            <a:r>
              <a:rPr lang="en-US" sz="1300" dirty="0">
                <a:solidFill>
                  <a:srgbClr val="444444"/>
                </a:solidFill>
              </a:rPr>
              <a:t>		</a:t>
            </a:r>
            <a:r>
              <a:rPr lang="pl-PL" sz="1300" dirty="0">
                <a:solidFill>
                  <a:srgbClr val="444444"/>
                </a:solidFill>
                <a:hlinkClick r:id="rId4"/>
              </a:rPr>
              <a:t>www.linkedin.com/company/comscore</a:t>
            </a:r>
            <a:r>
              <a:rPr lang="en-US" sz="1300" baseline="0" dirty="0">
                <a:solidFill>
                  <a:srgbClr val="444444"/>
                </a:solidFill>
              </a:rPr>
              <a:t>	     </a:t>
            </a:r>
            <a:r>
              <a:rPr lang="en-US" sz="1300" dirty="0">
                <a:solidFill>
                  <a:srgbClr val="444444"/>
                </a:solidFill>
                <a:hlinkClick r:id="rId5"/>
              </a:rPr>
              <a:t>www.facebook.com/comscoreinc</a:t>
            </a:r>
            <a:endParaRPr lang="en-US" sz="1300" dirty="0">
              <a:solidFill>
                <a:srgbClr val="444444"/>
              </a:solidFill>
            </a:endParaRPr>
          </a:p>
        </p:txBody>
      </p:sp>
      <p:pic>
        <p:nvPicPr>
          <p:cNvPr id="4" name="Picture 3" descr="FB-f-Logo__blue_512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101" y="4887790"/>
            <a:ext cx="253349" cy="253349"/>
          </a:xfrm>
          <a:prstGeom prst="rect">
            <a:avLst/>
          </a:prstGeom>
        </p:spPr>
      </p:pic>
      <p:pic>
        <p:nvPicPr>
          <p:cNvPr id="7" name="Picture 6" descr="LinkedIn-InBug-2C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899" y="4887790"/>
            <a:ext cx="290325" cy="256925"/>
          </a:xfrm>
          <a:prstGeom prst="rect">
            <a:avLst/>
          </a:prstGeom>
        </p:spPr>
      </p:pic>
      <p:pic>
        <p:nvPicPr>
          <p:cNvPr id="10" name="Picture 9" descr="comScore_Logo_2016_1c_White_TRBGR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8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and callou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-1"/>
            <a:ext cx="12434317" cy="6291073"/>
          </a:xfrm>
          <a:solidFill>
            <a:schemeClr val="accent3"/>
          </a:solidFill>
        </p:spPr>
        <p:txBody>
          <a:bodyPr vert="horz" lIns="222053" tIns="166540" rIns="111026" bIns="55513" rtlCol="0">
            <a:normAutofit/>
          </a:bodyPr>
          <a:lstStyle>
            <a:lvl1pPr>
              <a:defRPr lang="en-US" sz="1700" kern="1200" dirty="0" smtClean="0">
                <a:solidFill>
                  <a:srgbClr val="FFFFFF"/>
                </a:solidFill>
                <a:cs typeface="Arial"/>
              </a:defRPr>
            </a:lvl1pPr>
          </a:lstStyle>
          <a:p>
            <a:pPr lvl="0" algn="l" defTabSz="555132" rtl="0" latinLnBrk="0"/>
            <a:r>
              <a:rPr lang="en-US" dirty="0"/>
              <a:t>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276366" y="1261872"/>
            <a:ext cx="11883743" cy="5029200"/>
          </a:xfrm>
        </p:spPr>
        <p:txBody>
          <a:bodyPr vert="horz" lIns="111026" tIns="55513" rIns="111026" bIns="55513" rtlCol="0">
            <a:normAutofit/>
          </a:bodyPr>
          <a:lstStyle>
            <a:lvl1pPr>
              <a:spcBef>
                <a:spcPts val="2400"/>
              </a:spcBef>
              <a:defRPr lang="en-US" sz="5400" dirty="0" smtClean="0">
                <a:solidFill>
                  <a:schemeClr val="bg1"/>
                </a:solidFill>
              </a:defRPr>
            </a:lvl1pPr>
            <a:lvl2pPr marL="344488" indent="-344488">
              <a:spcBef>
                <a:spcPts val="1200"/>
              </a:spcBef>
              <a:buClr>
                <a:schemeClr val="bg1"/>
              </a:buClr>
              <a:buFont typeface="Wingdings" charset="2"/>
              <a:buChar char="§"/>
              <a:defRPr lang="en-US" sz="3200" b="0" baseline="0" dirty="0" smtClean="0">
                <a:solidFill>
                  <a:schemeClr val="bg1"/>
                </a:solidFill>
              </a:defRPr>
            </a:lvl2pPr>
            <a:lvl3pPr marL="210950" indent="-421901">
              <a:spcBef>
                <a:spcPts val="364"/>
              </a:spcBef>
              <a:buFont typeface="Wingdings" charset="2"/>
              <a:buChar char="§"/>
              <a:defRPr lang="en-US" sz="3400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444444"/>
                </a:solidFill>
              </a:rPr>
              <a:pPr lvl="0"/>
              <a:t>‹#›</a:t>
            </a:fld>
            <a:endParaRPr lang="en-US" sz="1200" dirty="0">
              <a:solidFill>
                <a:srgbClr val="444444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</p:spTree>
    <p:extLst>
      <p:ext uri="{BB962C8B-B14F-4D97-AF65-F5344CB8AC3E}">
        <p14:creationId xmlns:p14="http://schemas.microsoft.com/office/powerpoint/2010/main" val="3430889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276225" y="1262063"/>
            <a:ext cx="11884025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76366" y="0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23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gre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436475" cy="1143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11026" tIns="55513" rIns="111026" bIns="55513" rtlCol="0" anchor="ctr"/>
          <a:lstStyle/>
          <a:p>
            <a:pPr algn="r"/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19" name="Title 2"/>
          <p:cNvSpPr>
            <a:spLocks noGrp="1"/>
          </p:cNvSpPr>
          <p:nvPr>
            <p:ph type="title"/>
          </p:nvPr>
        </p:nvSpPr>
        <p:spPr>
          <a:xfrm>
            <a:off x="276366" y="-2"/>
            <a:ext cx="11883743" cy="1143001"/>
          </a:xfrm>
        </p:spPr>
        <p:txBody>
          <a:bodyPr anchor="ctr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9"/>
          </p:nvPr>
        </p:nvSpPr>
        <p:spPr>
          <a:xfrm>
            <a:off x="276225" y="1262063"/>
            <a:ext cx="11884025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2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grey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6291072"/>
            <a:ext cx="12436475" cy="703453"/>
          </a:xfrm>
          <a:prstGeom prst="rect">
            <a:avLst/>
          </a:prstGeom>
          <a:solidFill>
            <a:schemeClr val="tx1">
              <a:lumMod val="5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"/>
            <a:ext cx="12436475" cy="6291072"/>
          </a:xfrm>
          <a:prstGeom prst="rect">
            <a:avLst/>
          </a:prstGeom>
          <a:solidFill>
            <a:schemeClr val="bg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FFFFFF"/>
                </a:solidFill>
              </a:rPr>
              <a:pPr lvl="0"/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76366" y="0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>
                <a:solidFill>
                  <a:schemeClr val="bg1"/>
                </a:solidFill>
              </a:rPr>
              <a:t>© comScore, Inc. Proprietary.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9"/>
          </p:nvPr>
        </p:nvSpPr>
        <p:spPr>
          <a:xfrm>
            <a:off x="276225" y="1262063"/>
            <a:ext cx="11884025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13" descr="comScore_Logo_2016_1c_White_TRBGR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orang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8" descr="DustCoverSlide_blan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8"/>
          <a:stretch/>
        </p:blipFill>
        <p:spPr>
          <a:xfrm>
            <a:off x="1" y="0"/>
            <a:ext cx="12447424" cy="699452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0" y="1"/>
            <a:ext cx="12436475" cy="6291072"/>
          </a:xfrm>
          <a:prstGeom prst="rect">
            <a:avLst/>
          </a:prstGeom>
          <a:solidFill>
            <a:schemeClr val="bg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>
                <a:solidFill>
                  <a:srgbClr val="FFFFFF"/>
                </a:solidFill>
              </a:rPr>
              <a:pPr lvl="0"/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276366" y="0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>
                <a:solidFill>
                  <a:schemeClr val="bg1"/>
                </a:solidFill>
              </a:rPr>
              <a:t>© comScore, Inc. Proprietary.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9"/>
          </p:nvPr>
        </p:nvSpPr>
        <p:spPr>
          <a:xfrm>
            <a:off x="276225" y="1262063"/>
            <a:ext cx="11884025" cy="5029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13" descr="comScore_Logo_2016_1c_White_TRBG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6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top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9"/>
          </p:nvPr>
        </p:nvSpPr>
        <p:spPr>
          <a:xfrm>
            <a:off x="276225" y="2176271"/>
            <a:ext cx="11884025" cy="4114991"/>
          </a:xfrm>
          <a:noFill/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1443948" y="6458981"/>
            <a:ext cx="992527" cy="363918"/>
          </a:xfrm>
          <a:prstGeom prst="rect">
            <a:avLst/>
          </a:prstGeom>
        </p:spPr>
        <p:txBody>
          <a:bodyPr vert="horz" lIns="222053" tIns="55513" rIns="222053" bIns="55513" rtlCol="0" anchor="b" anchorCtr="0"/>
          <a:lstStyle>
            <a:defPPr>
              <a:defRPr lang="en-US"/>
            </a:defPPr>
            <a:lvl1pPr algn="r">
              <a:defRPr lang="en-US" sz="800" smtClean="0">
                <a:solidFill>
                  <a:srgbClr val="444444"/>
                </a:solidFill>
                <a:cs typeface="Arial"/>
              </a:defRPr>
            </a:lvl1pPr>
          </a:lstStyle>
          <a:p>
            <a:pPr lvl="0"/>
            <a:fld id="{CA2E1E93-11B9-464E-AF21-E2369226A36F}" type="slidenum">
              <a:rPr lang="en-US" sz="1200" smtClean="0"/>
              <a:pPr lvl="0"/>
              <a:t>‹#›</a:t>
            </a:fld>
            <a:endParaRPr lang="en-US" sz="1200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76366" y="1261872"/>
            <a:ext cx="11883743" cy="914400"/>
          </a:xfrm>
        </p:spPr>
        <p:txBody>
          <a:bodyPr vert="horz" lIns="111026" tIns="55513" rIns="111026" bIns="55513" rtlCol="0">
            <a:normAutofit/>
          </a:bodyPr>
          <a:lstStyle>
            <a:lvl1pPr>
              <a:defRPr lang="en-US" sz="1700" dirty="0" smtClean="0">
                <a:solidFill>
                  <a:schemeClr val="tx1"/>
                </a:solidFill>
              </a:defRPr>
            </a:lvl1pPr>
            <a:lvl2pPr>
              <a:defRPr lang="en-US" sz="1700" dirty="0" smtClean="0">
                <a:solidFill>
                  <a:schemeClr val="tx1"/>
                </a:solidFill>
              </a:defRPr>
            </a:lvl2pPr>
            <a:lvl3pPr>
              <a:defRPr lang="en-US" sz="1500" dirty="0" smtClean="0">
                <a:solidFill>
                  <a:schemeClr val="accent1"/>
                </a:solidFill>
              </a:defRPr>
            </a:lvl3pPr>
            <a:lvl4pPr>
              <a:defRPr lang="en-US" sz="1200" dirty="0" smtClean="0">
                <a:solidFill>
                  <a:schemeClr val="accent3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327426" y="6355519"/>
            <a:ext cx="5869519" cy="466302"/>
          </a:xfrm>
          <a:noFill/>
        </p:spPr>
        <p:txBody>
          <a:bodyPr vert="horz" lIns="91440" tIns="55513" rIns="222053" bIns="55513" rtlCol="0" anchor="b" anchorCtr="0">
            <a:normAutofit/>
          </a:bodyPr>
          <a:lstStyle>
            <a:lvl1pPr>
              <a:defRPr kumimoji="0" lang="en-US" sz="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"/>
                <a:cs typeface="Arial"/>
              </a:defRPr>
            </a:lvl1pPr>
          </a:lstStyle>
          <a:p>
            <a:pPr marR="0" lvl="0" algn="l" defTabSz="914400" rtl="0" fontAlgn="auto" latinLnBrk="0"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enter footnote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76366" y="0"/>
            <a:ext cx="11883743" cy="1143000"/>
          </a:xfrm>
        </p:spPr>
        <p:txBody>
          <a:bodyPr anchor="ctr" anchorCtr="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6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276366" y="1265765"/>
            <a:ext cx="11883743" cy="5029200"/>
          </a:xfrm>
          <a:prstGeom prst="rect">
            <a:avLst/>
          </a:prstGeom>
        </p:spPr>
        <p:txBody>
          <a:bodyPr vert="horz" lIns="111026" tIns="55513" rIns="111026" bIns="55513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366" y="-1"/>
            <a:ext cx="11883743" cy="1143000"/>
          </a:xfrm>
          <a:prstGeom prst="rect">
            <a:avLst/>
          </a:prstGeom>
        </p:spPr>
        <p:txBody>
          <a:bodyPr vert="horz" lIns="111026" tIns="0" rIns="111026" bIns="55513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10271236" y="6355519"/>
            <a:ext cx="1371600" cy="467381"/>
          </a:xfrm>
          <a:prstGeom prst="rect">
            <a:avLst/>
          </a:prstGeom>
        </p:spPr>
        <p:txBody>
          <a:bodyPr vert="horz" lIns="0" tIns="55513" rIns="0" bIns="55513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lang="en-US" sz="700" b="0" kern="1200" smtClean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789"/>
              </a:lnSpc>
            </a:pPr>
            <a:r>
              <a:rPr lang="en-US" dirty="0"/>
              <a:t>© comScore, Inc. Proprietary.</a:t>
            </a:r>
          </a:p>
        </p:txBody>
      </p:sp>
      <p:pic>
        <p:nvPicPr>
          <p:cNvPr id="6" name="Picture 5" descr="comScore_Logo_2016_RGB.png"/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63" y="6502539"/>
            <a:ext cx="1804231" cy="3491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68" r:id="rId2"/>
    <p:sldLayoutId id="2147483880" r:id="rId3"/>
    <p:sldLayoutId id="2147483895" r:id="rId4"/>
    <p:sldLayoutId id="2147483873" r:id="rId5"/>
    <p:sldLayoutId id="2147483875" r:id="rId6"/>
    <p:sldLayoutId id="2147483893" r:id="rId7"/>
    <p:sldLayoutId id="2147483889" r:id="rId8"/>
    <p:sldLayoutId id="2147483871" r:id="rId9"/>
    <p:sldLayoutId id="2147483849" r:id="rId10"/>
    <p:sldLayoutId id="2147483876" r:id="rId11"/>
    <p:sldLayoutId id="2147483872" r:id="rId12"/>
    <p:sldLayoutId id="2147483852" r:id="rId13"/>
    <p:sldLayoutId id="2147483874" r:id="rId14"/>
    <p:sldLayoutId id="2147483877" r:id="rId15"/>
    <p:sldLayoutId id="2147483845" r:id="rId16"/>
    <p:sldLayoutId id="2147483846" r:id="rId17"/>
    <p:sldLayoutId id="2147483847" r:id="rId18"/>
    <p:sldLayoutId id="2147483850" r:id="rId19"/>
    <p:sldLayoutId id="2147483853" r:id="rId20"/>
    <p:sldLayoutId id="2147483891" r:id="rId21"/>
    <p:sldLayoutId id="2147483859" r:id="rId22"/>
    <p:sldLayoutId id="2147483862" r:id="rId23"/>
    <p:sldLayoutId id="2147483865" r:id="rId24"/>
    <p:sldLayoutId id="2147483894" r:id="rId25"/>
    <p:sldLayoutId id="2147483896" r:id="rId26"/>
    <p:sldLayoutId id="2147483888" r:id="rId27"/>
    <p:sldLayoutId id="2147483899" r:id="rId28"/>
    <p:sldLayoutId id="2147483898" r:id="rId29"/>
    <p:sldLayoutId id="2147483897" r:id="rId30"/>
  </p:sldLayoutIdLst>
  <p:hf sldNum="0" hdr="0" ftr="0"/>
  <p:txStyles>
    <p:titleStyle>
      <a:lvl1pPr eaLnBrk="1" hangingPunct="1">
        <a:defRPr sz="3200" b="1">
          <a:solidFill>
            <a:schemeClr val="tx2"/>
          </a:solidFill>
          <a:latin typeface="+mn-lt"/>
          <a:cs typeface="Arial"/>
        </a:defRPr>
      </a:lvl1pPr>
    </p:titleStyle>
    <p:bodyStyle>
      <a:lvl1pPr marL="0" indent="0" eaLnBrk="1" hangingPunct="1">
        <a:lnSpc>
          <a:spcPct val="120000"/>
        </a:lnSpc>
        <a:spcBef>
          <a:spcPts val="900"/>
        </a:spcBef>
        <a:spcAft>
          <a:spcPts val="600"/>
        </a:spcAft>
        <a:defRPr lang="en-US" sz="240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30188" eaLnBrk="1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 lang="en-US" sz="2400" b="0" kern="0" baseline="0" dirty="0" smtClean="0">
          <a:solidFill>
            <a:schemeClr val="tx2"/>
          </a:solidFill>
          <a:latin typeface="+mn-lt"/>
          <a:ea typeface="+mn-ea"/>
          <a:cs typeface="+mn-cs"/>
        </a:defRPr>
      </a:lvl2pPr>
      <a:lvl3pPr marL="396875" indent="-166688" eaLnBrk="1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̵"/>
        <a:defRPr lang="en-US" sz="1800" b="0" kern="0" spc="-10" baseline="0" dirty="0">
          <a:solidFill>
            <a:schemeClr val="bg2"/>
          </a:solidFill>
          <a:latin typeface="+mn-lt"/>
          <a:ea typeface="+mn-ea"/>
          <a:cs typeface="+mn-cs"/>
        </a:defRPr>
      </a:lvl3pPr>
      <a:lvl4pPr marL="628650" indent="-227013" eaLnBrk="1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lang="en-US" sz="1800" b="1" i="0" baseline="0" dirty="0" smtClean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628650" indent="0" algn="l" rtl="0" eaLnBrk="1" fontAlgn="base" hangingPunct="1">
        <a:lnSpc>
          <a:spcPct val="120000"/>
        </a:lnSpc>
        <a:spcBef>
          <a:spcPts val="0"/>
        </a:spcBef>
        <a:spcAft>
          <a:spcPts val="600"/>
        </a:spcAft>
        <a:buClr>
          <a:srgbClr val="000000"/>
        </a:buClr>
        <a:buFontTx/>
        <a:buNone/>
        <a:tabLst>
          <a:tab pos="1532397" algn="l"/>
        </a:tabLst>
        <a:defRPr lang="en-US" sz="1500" b="0" dirty="0">
          <a:solidFill>
            <a:schemeClr val="accent3"/>
          </a:solidFill>
          <a:latin typeface="+mn-lt"/>
          <a:ea typeface="+mn-ea"/>
          <a:cs typeface="+mn-cs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90434" y="3369000"/>
            <a:ext cx="12526910" cy="3625526"/>
          </a:xfrm>
          <a:prstGeom prst="rect">
            <a:avLst/>
          </a:prstGeom>
          <a:solidFill>
            <a:schemeClr val="accent2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272049" y="6557634"/>
            <a:ext cx="12093342" cy="436891"/>
          </a:xfrm>
          <a:prstGeom prst="rect">
            <a:avLst/>
          </a:prstGeom>
        </p:spPr>
        <p:txBody>
          <a:bodyPr vert="horz" lIns="91440" tIns="55513" rIns="222053" bIns="55513" rtlCol="0" anchor="ctr" anchorCtr="0"/>
          <a:lstStyle>
            <a:lvl1pPr marL="0" indent="0" eaLnBrk="1" hangingPunct="1">
              <a:lnSpc>
                <a:spcPct val="120000"/>
              </a:lnSpc>
              <a:spcBef>
                <a:spcPts val="0"/>
              </a:spcBef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Arial"/>
                <a:cs typeface="Arial"/>
              </a:defRPr>
            </a:lvl1pPr>
            <a:lvl2pPr marL="421901" indent="-213958" eaLnBrk="1" hangingPunct="1">
              <a:lnSpc>
                <a:spcPct val="120000"/>
              </a:lnSpc>
              <a:spcBef>
                <a:spcPts val="364"/>
              </a:spcBef>
              <a:buClr>
                <a:schemeClr val="accent1"/>
              </a:buClr>
              <a:buFont typeface="Wingdings" pitchFamily="2" charset="2"/>
              <a:buChar char="§"/>
              <a:defRPr lang="en-US" sz="2200" b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21901" indent="0" eaLnBrk="1" hangingPunct="1">
              <a:lnSpc>
                <a:spcPct val="120000"/>
              </a:lnSpc>
              <a:spcBef>
                <a:spcPts val="364"/>
              </a:spcBef>
              <a:buClrTx/>
              <a:buFontTx/>
              <a:buNone/>
              <a:defRPr lang="en-US" sz="1700" b="0" dirty="0" smtClean="0">
                <a:solidFill>
                  <a:srgbClr val="2674BA"/>
                </a:solidFill>
                <a:latin typeface="+mn-lt"/>
                <a:ea typeface="+mn-ea"/>
                <a:cs typeface="+mn-cs"/>
              </a:defRPr>
            </a:lvl3pPr>
            <a:lvl4pPr marL="0" indent="0" eaLnBrk="1" hangingPunct="1">
              <a:lnSpc>
                <a:spcPct val="120000"/>
              </a:lnSpc>
              <a:spcBef>
                <a:spcPts val="364"/>
              </a:spcBef>
              <a:buFontTx/>
              <a:buNone/>
              <a:tabLst/>
              <a:defRPr lang="en-US" sz="1500" b="1" i="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0" indent="0" algn="l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ts val="364"/>
              </a:spcAft>
              <a:buClr>
                <a:srgbClr val="000000"/>
              </a:buClr>
              <a:buFontTx/>
              <a:buNone/>
              <a:tabLst>
                <a:tab pos="1532397" algn="l"/>
              </a:tabLst>
              <a:defRPr lang="en-US" sz="1500" b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algn="l"/>
            <a:r>
              <a:rPr lang="en-US" sz="900" kern="500" spc="-10" dirty="0">
                <a:solidFill>
                  <a:schemeClr val="bg1"/>
                </a:solidFill>
              </a:rPr>
              <a:t>For info about the proprietary </a:t>
            </a:r>
            <a:r>
              <a:rPr lang="en-US" sz="900" kern="500" dirty="0">
                <a:solidFill>
                  <a:schemeClr val="bg1"/>
                </a:solidFill>
              </a:rPr>
              <a:t>technology used in comScore products, refer to http://</a:t>
            </a:r>
            <a:r>
              <a:rPr lang="en-US" sz="900" kern="500" dirty="0" err="1">
                <a:solidFill>
                  <a:schemeClr val="bg1"/>
                </a:solidFill>
              </a:rPr>
              <a:t>comscore.com/About_comScore/Patents</a:t>
            </a:r>
            <a:endParaRPr lang="en-US" sz="900" kern="500" dirty="0">
              <a:solidFill>
                <a:schemeClr val="bg1"/>
              </a:solidFill>
            </a:endParaRPr>
          </a:p>
        </p:txBody>
      </p:sp>
      <p:pic>
        <p:nvPicPr>
          <p:cNvPr id="8" name="Picture 7" descr="comScore_Logo_2016_1c_White_TRBGR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68" y="5914162"/>
            <a:ext cx="2362513" cy="457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046" y="152385"/>
            <a:ext cx="10618692" cy="2286000"/>
          </a:xfrm>
        </p:spPr>
        <p:txBody>
          <a:bodyPr/>
          <a:lstStyle/>
          <a:p>
            <a:r>
              <a:rPr lang="en-US" dirty="0"/>
              <a:t>comScore International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070" y="2725995"/>
            <a:ext cx="9601197" cy="914400"/>
          </a:xfrm>
        </p:spPr>
        <p:txBody>
          <a:bodyPr/>
          <a:lstStyle/>
          <a:p>
            <a:r>
              <a:rPr lang="en-US" dirty="0"/>
              <a:t>International Product Summary for EMEA, LATAM, APAC &amp; Canada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Date:  3/30/2017</a:t>
            </a:r>
          </a:p>
        </p:txBody>
      </p:sp>
    </p:spTree>
    <p:extLst>
      <p:ext uri="{BB962C8B-B14F-4D97-AF65-F5344CB8AC3E}">
        <p14:creationId xmlns:p14="http://schemas.microsoft.com/office/powerpoint/2010/main" val="2887670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365399" y="209101"/>
            <a:ext cx="6618853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197800" y="209101"/>
            <a:ext cx="2914244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365398" y="722418"/>
          <a:ext cx="9746645" cy="53921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6974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20477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3996651647"/>
                    </a:ext>
                  </a:extLst>
                </a:gridCol>
                <a:gridCol w="232213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362183118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1353599969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2322409348"/>
                    </a:ext>
                  </a:extLst>
                </a:gridCol>
                <a:gridCol w="580537">
                  <a:extLst>
                    <a:ext uri="{9D8B030D-6E8A-4147-A177-3AD203B41FA5}">
                      <a16:colId xmlns:a16="http://schemas.microsoft.com/office/drawing/2014/main" val="3413470993"/>
                    </a:ext>
                  </a:extLst>
                </a:gridCol>
              </a:tblGrid>
              <a:tr h="1167896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 MP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MobiLens/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Plus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r>
                        <a:rPr lang="en-US" sz="1600" baseline="0" dirty="0"/>
                        <a:t> Monitor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</a:t>
                      </a:r>
                      <a:r>
                        <a:rPr lang="en-US" sz="1600" baseline="0" dirty="0"/>
                        <a:t> 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Lift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595690">
                <a:tc>
                  <a:txBody>
                    <a:bodyPr/>
                    <a:lstStyle/>
                    <a:p>
                      <a:r>
                        <a:rPr lang="en-US" dirty="0"/>
                        <a:t>Israel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Italy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Netherlands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Poland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Portugal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  <a:tr h="604759">
                <a:tc>
                  <a:txBody>
                    <a:bodyPr/>
                    <a:lstStyle/>
                    <a:p>
                      <a:r>
                        <a:rPr lang="en-US" dirty="0"/>
                        <a:t>Russia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83057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65398" y="818015"/>
            <a:ext cx="1730234" cy="1143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EMEA</a:t>
            </a:r>
            <a:br>
              <a:rPr lang="en-US" dirty="0">
                <a:solidFill>
                  <a:schemeClr val="tx1">
                    <a:lumMod val="50000"/>
                  </a:schemeClr>
                </a:solidFill>
              </a:rPr>
            </a:b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365397" y="6196821"/>
            <a:ext cx="9746646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5398" y="6160392"/>
            <a:ext cx="1158991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572316" y="40345"/>
            <a:ext cx="864159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1600" kern="0" dirty="0"/>
              <a:t>2 of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4649" y="6545612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25344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682588" y="293226"/>
            <a:ext cx="6744909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642723" y="288134"/>
            <a:ext cx="2982175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82588" y="810832"/>
          <a:ext cx="9942310" cy="51701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13566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45028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3413470993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2131965226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3885031994"/>
                    </a:ext>
                  </a:extLst>
                </a:gridCol>
                <a:gridCol w="591694">
                  <a:extLst>
                    <a:ext uri="{9D8B030D-6E8A-4147-A177-3AD203B41FA5}">
                      <a16:colId xmlns:a16="http://schemas.microsoft.com/office/drawing/2014/main" val="2926985666"/>
                    </a:ext>
                  </a:extLst>
                </a:gridCol>
              </a:tblGrid>
              <a:tr h="1289273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 MP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MobiLens/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Plus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r>
                        <a:rPr lang="en-US" sz="1600" baseline="0" dirty="0"/>
                        <a:t> 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Monitor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</a:t>
                      </a:r>
                      <a:r>
                        <a:rPr lang="en-US" sz="1600" baseline="0" dirty="0"/>
                        <a:t> 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Lift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672395">
                <a:tc>
                  <a:txBody>
                    <a:bodyPr/>
                    <a:lstStyle/>
                    <a:p>
                      <a:r>
                        <a:rPr lang="en-US" dirty="0"/>
                        <a:t>South</a:t>
                      </a:r>
                      <a:r>
                        <a:rPr lang="en-US" baseline="0" dirty="0"/>
                        <a:t> Africa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641689">
                <a:tc>
                  <a:txBody>
                    <a:bodyPr/>
                    <a:lstStyle/>
                    <a:p>
                      <a:r>
                        <a:rPr lang="en-US" dirty="0"/>
                        <a:t>Spain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641689">
                <a:tc>
                  <a:txBody>
                    <a:bodyPr/>
                    <a:lstStyle/>
                    <a:p>
                      <a:r>
                        <a:rPr lang="en-US" dirty="0"/>
                        <a:t>Sweden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641689">
                <a:tc>
                  <a:txBody>
                    <a:bodyPr/>
                    <a:lstStyle/>
                    <a:p>
                      <a:r>
                        <a:rPr lang="en-US" dirty="0"/>
                        <a:t>Switzerland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641689">
                <a:tc>
                  <a:txBody>
                    <a:bodyPr/>
                    <a:lstStyle/>
                    <a:p>
                      <a:r>
                        <a:rPr lang="en-US" dirty="0"/>
                        <a:t>Turkey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641689">
                <a:tc>
                  <a:txBody>
                    <a:bodyPr/>
                    <a:lstStyle/>
                    <a:p>
                      <a:r>
                        <a:rPr lang="en-US" dirty="0"/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630337" y="1075286"/>
            <a:ext cx="1730234" cy="1143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EMEA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682588" y="6071003"/>
            <a:ext cx="9952950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1723" y="6031473"/>
            <a:ext cx="1158991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85266" y="49754"/>
            <a:ext cx="864159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1600" kern="0" dirty="0"/>
              <a:t>3 of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56971" y="6469799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317449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9486" y="-47033"/>
            <a:ext cx="12770605" cy="71452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-139486" y="-79613"/>
            <a:ext cx="12770605" cy="7177837"/>
          </a:xfrm>
          <a:prstGeom prst="rect">
            <a:avLst/>
          </a:prstGeom>
          <a:solidFill>
            <a:schemeClr val="accent2">
              <a:alpha val="7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7" name="Picture 6" descr="comScore_Logo_2016_1c_White_TRBG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434317" cy="629107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LATAM Product Services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633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625889" y="119912"/>
            <a:ext cx="6771749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611437" y="131459"/>
            <a:ext cx="2967404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25889" y="626661"/>
          <a:ext cx="9952951" cy="55903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15082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45291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2845417573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622429179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1054212636"/>
                    </a:ext>
                  </a:extLst>
                </a:gridCol>
                <a:gridCol w="592327">
                  <a:extLst>
                    <a:ext uri="{9D8B030D-6E8A-4147-A177-3AD203B41FA5}">
                      <a16:colId xmlns:a16="http://schemas.microsoft.com/office/drawing/2014/main" val="1642900932"/>
                    </a:ext>
                  </a:extLst>
                </a:gridCol>
              </a:tblGrid>
              <a:tr h="1201272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 MP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MobiLens</a:t>
                      </a:r>
                      <a:r>
                        <a:rPr lang="en-US" sz="1600" dirty="0"/>
                        <a:t>/Plus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r>
                        <a:rPr lang="en-US" sz="1600" baseline="0" dirty="0"/>
                        <a:t> Monitor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Lift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Argentina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Brazil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Chile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Columbia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Mexico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Peru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Puerto</a:t>
                      </a:r>
                      <a:r>
                        <a:rPr lang="en-US" baseline="0" dirty="0"/>
                        <a:t> Rico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83057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Uruguay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853515"/>
                  </a:ext>
                </a:extLst>
              </a:tr>
              <a:tr h="485951">
                <a:tc>
                  <a:txBody>
                    <a:bodyPr/>
                    <a:lstStyle/>
                    <a:p>
                      <a:r>
                        <a:rPr lang="en-US" dirty="0"/>
                        <a:t>Venezuela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79597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605376" y="647062"/>
            <a:ext cx="1736516" cy="1143000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LATAM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625890" y="6282613"/>
            <a:ext cx="9952950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5954" y="6246304"/>
            <a:ext cx="1158991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56971" y="6606727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540921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2826" y="-114995"/>
            <a:ext cx="12682330" cy="71386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-82826" y="-114994"/>
            <a:ext cx="12682330" cy="7138647"/>
          </a:xfrm>
          <a:prstGeom prst="rect">
            <a:avLst/>
          </a:prstGeom>
          <a:solidFill>
            <a:schemeClr val="accent6">
              <a:alpha val="8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8" name="Picture 7" descr="comScore_Logo_2016_1c_White_TRBG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434317" cy="629107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Canada Product Services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79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631124" y="1325500"/>
            <a:ext cx="6374665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222357" y="1325500"/>
            <a:ext cx="2802221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31124" y="1852737"/>
          <a:ext cx="9393454" cy="22637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36655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23799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2657546284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4086323365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899987119"/>
                    </a:ext>
                  </a:extLst>
                </a:gridCol>
                <a:gridCol w="559500">
                  <a:extLst>
                    <a:ext uri="{9D8B030D-6E8A-4147-A177-3AD203B41FA5}">
                      <a16:colId xmlns:a16="http://schemas.microsoft.com/office/drawing/2014/main" val="3413470993"/>
                    </a:ext>
                  </a:extLst>
                </a:gridCol>
              </a:tblGrid>
              <a:tr h="1295574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</a:t>
                      </a:r>
                      <a:br>
                        <a:rPr lang="en-US" sz="1600" dirty="0"/>
                      </a:br>
                      <a:r>
                        <a:rPr lang="en-US" sz="1600" baseline="0" dirty="0"/>
                        <a:t> MMX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MobiLens</a:t>
                      </a:r>
                      <a:r>
                        <a:rPr lang="en-US" sz="1600" dirty="0"/>
                        <a:t> Plus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Survey Lift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Monitor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 Lift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96818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0" dirty="0">
                          <a:solidFill>
                            <a:schemeClr val="accent3"/>
                          </a:solidFill>
                        </a:rPr>
                        <a:t>●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84884" y="1884611"/>
            <a:ext cx="1730234" cy="1143000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Canada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631124" y="4340958"/>
            <a:ext cx="9435678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4952" y="4345111"/>
            <a:ext cx="11589918" cy="3323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3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300" kern="0" dirty="0">
                <a:solidFill>
                  <a:schemeClr val="bg1"/>
                </a:solidFill>
              </a:rPr>
              <a:t>Products Available   </a:t>
            </a:r>
            <a:r>
              <a:rPr lang="en-US" sz="1300" kern="0" dirty="0">
                <a:solidFill>
                  <a:schemeClr val="accent3"/>
                </a:solidFill>
              </a:rPr>
              <a:t>●</a:t>
            </a:r>
            <a:r>
              <a:rPr lang="en-US" sz="1300" kern="0" dirty="0">
                <a:solidFill>
                  <a:schemeClr val="accent2"/>
                </a:solidFill>
              </a:rPr>
              <a:t> </a:t>
            </a:r>
            <a:r>
              <a:rPr lang="en-US" sz="1300" kern="0" dirty="0">
                <a:solidFill>
                  <a:schemeClr val="bg1"/>
                </a:solidFill>
              </a:rPr>
              <a:t>Coming Soon   </a:t>
            </a:r>
            <a:r>
              <a:rPr lang="en-US" sz="1300" kern="0" dirty="0">
                <a:solidFill>
                  <a:schemeClr val="accent2"/>
                </a:solidFill>
              </a:rPr>
              <a:t>● </a:t>
            </a:r>
            <a:r>
              <a:rPr lang="en-US" sz="1300" kern="0" dirty="0">
                <a:solidFill>
                  <a:schemeClr val="bg1"/>
                </a:solidFill>
              </a:rPr>
              <a:t>Available on Request  </a:t>
            </a:r>
            <a:r>
              <a:rPr lang="en-US" sz="1100" kern="0" dirty="0">
                <a:solidFill>
                  <a:schemeClr val="bg1"/>
                </a:solidFill>
              </a:rPr>
              <a:t> </a:t>
            </a:r>
            <a:r>
              <a:rPr lang="en-US" sz="1200" kern="0" dirty="0">
                <a:solidFill>
                  <a:schemeClr val="bg1"/>
                </a:solidFill>
              </a:rPr>
              <a:t>●</a:t>
            </a:r>
            <a:r>
              <a:rPr lang="en-US" sz="1200" kern="0" dirty="0">
                <a:solidFill>
                  <a:schemeClr val="accent2"/>
                </a:solidFill>
              </a:rPr>
              <a:t> </a:t>
            </a:r>
            <a:r>
              <a:rPr lang="en-US" sz="1300" kern="0" dirty="0">
                <a:solidFill>
                  <a:schemeClr val="bg1"/>
                </a:solidFill>
              </a:rPr>
              <a:t>Currently Unavailable   </a:t>
            </a:r>
            <a:r>
              <a:rPr lang="en-US" sz="1300" b="1" kern="0" dirty="0">
                <a:solidFill>
                  <a:schemeClr val="accent5"/>
                </a:solidFill>
              </a:rPr>
              <a:t>1,2,3</a:t>
            </a:r>
            <a:r>
              <a:rPr lang="en-US" sz="1300" kern="0" dirty="0">
                <a:solidFill>
                  <a:schemeClr val="accent5"/>
                </a:solidFill>
              </a:rPr>
              <a:t> </a:t>
            </a:r>
            <a:r>
              <a:rPr lang="en-US" sz="1300" kern="0" dirty="0">
                <a:solidFill>
                  <a:schemeClr val="bg1"/>
                </a:solidFill>
              </a:rPr>
              <a:t>Number Market Phase** </a:t>
            </a:r>
            <a:r>
              <a:rPr lang="en-US" sz="13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92048" y="4725730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3700315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0481" y="-92990"/>
            <a:ext cx="12658695" cy="72222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-172810" y="-92990"/>
            <a:ext cx="12661024" cy="7222210"/>
          </a:xfrm>
          <a:prstGeom prst="rect">
            <a:avLst/>
          </a:prstGeom>
          <a:solidFill>
            <a:schemeClr val="accent3">
              <a:alpha val="5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434317" cy="629107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Appendix</a:t>
            </a:r>
          </a:p>
        </p:txBody>
      </p:sp>
      <p:pic>
        <p:nvPicPr>
          <p:cNvPr id="11" name="Picture 10" descr="comScore_Logo_2016_1c_White_TRBG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-27116"/>
            <a:ext cx="12436475" cy="1308982"/>
          </a:xfrm>
          <a:prstGeom prst="rect">
            <a:avLst/>
          </a:prstGeom>
          <a:solidFill>
            <a:schemeClr val="tx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5286" y="138866"/>
            <a:ext cx="11883743" cy="11430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accent2"/>
                </a:solidFill>
              </a:rPr>
              <a:t>Market Phase 1: </a:t>
            </a:r>
            <a:r>
              <a:rPr lang="en-US" sz="3600" dirty="0">
                <a:solidFill>
                  <a:schemeClr val="bg1"/>
                </a:solidFill>
              </a:rPr>
              <a:t>MMX and Mobile Metrix (Census)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67436" y="6113791"/>
            <a:ext cx="4122288" cy="552838"/>
            <a:chOff x="6718811" y="6455693"/>
            <a:chExt cx="3053415" cy="409492"/>
          </a:xfrm>
        </p:grpSpPr>
        <p:pic>
          <p:nvPicPr>
            <p:cNvPr id="7" name="Picture 8" descr="https://cdn3.iconfinder.com/data/icons/wpzoom-developer-icon-set/500/74-128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600" y="6455693"/>
              <a:ext cx="375130" cy="375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880752" y="6501357"/>
              <a:ext cx="296903" cy="3638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718811" y="6457917"/>
              <a:ext cx="247854" cy="30372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7096670" y="6456773"/>
              <a:ext cx="247854" cy="30372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344524" y="6512585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Panel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38726" y="6495172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Census Tags</a:t>
              </a:r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8"/>
          <a:stretch/>
        </p:blipFill>
        <p:spPr bwMode="auto">
          <a:xfrm>
            <a:off x="1293786" y="1847553"/>
            <a:ext cx="9564713" cy="392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339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-27116"/>
            <a:ext cx="12436475" cy="1308982"/>
          </a:xfrm>
          <a:prstGeom prst="rect">
            <a:avLst/>
          </a:prstGeom>
          <a:solidFill>
            <a:schemeClr val="tx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41" y="55875"/>
            <a:ext cx="12161189" cy="11430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accent2"/>
                </a:solidFill>
              </a:rPr>
              <a:t>Market Phase 2: </a:t>
            </a:r>
            <a:r>
              <a:rPr lang="en-US" sz="3600" dirty="0">
                <a:solidFill>
                  <a:schemeClr val="bg1"/>
                </a:solidFill>
              </a:rPr>
              <a:t>MMX Multi-Platform and Mobile Metrix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67436" y="6113791"/>
            <a:ext cx="4122288" cy="552838"/>
            <a:chOff x="6718811" y="6455693"/>
            <a:chExt cx="3053415" cy="409492"/>
          </a:xfrm>
        </p:grpSpPr>
        <p:pic>
          <p:nvPicPr>
            <p:cNvPr id="7" name="Picture 8" descr="https://cdn3.iconfinder.com/data/icons/wpzoom-developer-icon-set/500/74-128.png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600" y="6455693"/>
              <a:ext cx="375130" cy="375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880752" y="6501357"/>
              <a:ext cx="296903" cy="3638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718811" y="6457917"/>
              <a:ext cx="247854" cy="30372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7096670" y="6456773"/>
              <a:ext cx="247854" cy="30372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344524" y="6512585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Panel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38726" y="6495172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Census Tags</a:t>
              </a: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5"/>
          <a:stretch/>
        </p:blipFill>
        <p:spPr bwMode="auto">
          <a:xfrm>
            <a:off x="1403765" y="1968029"/>
            <a:ext cx="9318806" cy="364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705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-27116"/>
            <a:ext cx="12436475" cy="1384332"/>
          </a:xfrm>
          <a:prstGeom prst="rect">
            <a:avLst/>
          </a:prstGeom>
          <a:solidFill>
            <a:schemeClr val="tx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41" y="150621"/>
            <a:ext cx="12161189" cy="121835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accent2"/>
                </a:solidFill>
              </a:rPr>
              <a:t>Market Phase 3: </a:t>
            </a:r>
            <a:r>
              <a:rPr lang="en-US" sz="3600" dirty="0">
                <a:solidFill>
                  <a:schemeClr val="bg1"/>
                </a:solidFill>
              </a:rPr>
              <a:t>MMX Multi-Platform and Mobile Metrix (Panel)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5" b="7940"/>
          <a:stretch/>
        </p:blipFill>
        <p:spPr bwMode="auto">
          <a:xfrm>
            <a:off x="989801" y="1901741"/>
            <a:ext cx="10800563" cy="389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567436" y="6113791"/>
            <a:ext cx="4122288" cy="552838"/>
            <a:chOff x="6718811" y="6455693"/>
            <a:chExt cx="3053415" cy="409492"/>
          </a:xfrm>
        </p:grpSpPr>
        <p:pic>
          <p:nvPicPr>
            <p:cNvPr id="7" name="Picture 8" descr="https://cdn3.iconfinder.com/data/icons/wpzoom-developer-icon-set/500/74-128.png"/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600" y="6455693"/>
              <a:ext cx="375130" cy="375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880752" y="6501357"/>
              <a:ext cx="296903" cy="3638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6718811" y="6457917"/>
              <a:ext cx="247854" cy="30372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7096670" y="6456773"/>
              <a:ext cx="247854" cy="30372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344524" y="6512585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Panel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38726" y="6495172"/>
              <a:ext cx="1333500" cy="20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 Census Tags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17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366" y="-63963"/>
            <a:ext cx="11883743" cy="1143000"/>
          </a:xfrm>
        </p:spPr>
        <p:txBody>
          <a:bodyPr/>
          <a:lstStyle/>
          <a:p>
            <a:r>
              <a:rPr lang="en-US" dirty="0"/>
              <a:t>comScore data is in all regions of the world</a:t>
            </a:r>
          </a:p>
        </p:txBody>
      </p:sp>
      <p:pic>
        <p:nvPicPr>
          <p:cNvPr id="8" name="Picture 7" descr="GlobalCoverage_Map_16MARCH2015-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48" y="2118340"/>
            <a:ext cx="8367066" cy="3847089"/>
          </a:xfrm>
          <a:prstGeom prst="rect">
            <a:avLst/>
          </a:prstGeom>
        </p:spPr>
      </p:pic>
      <p:graphicFrame>
        <p:nvGraphicFramePr>
          <p:cNvPr id="9" name="Content Placeholder 5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8557054" y="3801789"/>
          <a:ext cx="1752600" cy="2809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ASIA PACIFIC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Australia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China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Hong Kong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India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Japan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Malaysia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New Zealand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Singapore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Indonesia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Philippines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Vietnam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Thailand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Taiwan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310496" y="4997686"/>
          <a:ext cx="1752600" cy="561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38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MIDDLE EAST &amp; AFRICA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Israel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South Africa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0310496" y="975340"/>
          <a:ext cx="1752600" cy="380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EUROPE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Austria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Belgium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Denmark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Finland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France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Germany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Ireland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Italy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Netherlands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Norway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Poland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Portugal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Russia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Spain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Sweden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Switzerland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Turkey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UK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8541814" y="1684899"/>
          <a:ext cx="17526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LATIN AMERICA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Argentina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Brazil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Chile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Colombia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Mexico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Peru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Puerto Rico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Uruguay</a:t>
                      </a: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Venezuela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8541814" y="975340"/>
          <a:ext cx="1752600" cy="600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NORTH AMERICA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067B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Canada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Title 4"/>
          <p:cNvSpPr txBox="1">
            <a:spLocks/>
          </p:cNvSpPr>
          <p:nvPr/>
        </p:nvSpPr>
        <p:spPr>
          <a:xfrm>
            <a:off x="276366" y="412902"/>
            <a:ext cx="5311634" cy="1209060"/>
          </a:xfrm>
          <a:prstGeom prst="rect">
            <a:avLst/>
          </a:prstGeom>
        </p:spPr>
        <p:txBody>
          <a:bodyPr vert="horz" lIns="111026" tIns="0" rIns="111026" bIns="55513" rtlCol="0" anchor="ctr" anchorCtr="0">
            <a:noAutofit/>
          </a:bodyPr>
          <a:lstStyle>
            <a:lvl1pPr eaLnBrk="1" hangingPunct="1">
              <a:defRPr sz="3200" b="1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pPr defTabSz="914400"/>
            <a:r>
              <a:rPr lang="en-US" sz="2800" b="0" kern="0" dirty="0">
                <a:solidFill>
                  <a:schemeClr val="accent2"/>
                </a:solidFill>
              </a:rPr>
              <a:t>Reporting on 44 countries </a:t>
            </a:r>
          </a:p>
        </p:txBody>
      </p:sp>
    </p:spTree>
    <p:extLst>
      <p:ext uri="{BB962C8B-B14F-4D97-AF65-F5344CB8AC3E}">
        <p14:creationId xmlns:p14="http://schemas.microsoft.com/office/powerpoint/2010/main" val="2548677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0966" y="0"/>
            <a:ext cx="11883743" cy="1143000"/>
          </a:xfrm>
        </p:spPr>
        <p:txBody>
          <a:bodyPr/>
          <a:lstStyle/>
          <a:p>
            <a:r>
              <a:rPr lang="en-US" dirty="0"/>
              <a:t>Global Markets in Each Phase – 2016 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55463" y="1048019"/>
            <a:ext cx="3929287" cy="1328615"/>
          </a:xfrm>
          <a:prstGeom prst="rect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PHASE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1 MARKET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MMX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&amp; Mobile Metrix (Census)</a:t>
            </a:r>
            <a:b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</a:b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262539" y="1143711"/>
            <a:ext cx="0" cy="4886453"/>
          </a:xfrm>
          <a:prstGeom prst="lin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 bwMode="auto">
          <a:xfrm>
            <a:off x="4327928" y="1048019"/>
            <a:ext cx="3929287" cy="1328615"/>
          </a:xfrm>
          <a:prstGeom prst="rect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PHASE 2 MARKET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MMX Multi-Platform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&amp; Mobile Metrix 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</a:b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8371515" y="1048019"/>
            <a:ext cx="3929287" cy="1328615"/>
          </a:xfrm>
          <a:prstGeom prst="rect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PHASE</a:t>
            </a:r>
            <a:r>
              <a:rPr kumimoji="0" lang="en-US" sz="2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 3 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MARKET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MMX Multi-Platform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&amp; Mobile Metrix (Panel) </a:t>
            </a:r>
            <a:b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</a:b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8316054" y="1143711"/>
            <a:ext cx="0" cy="4886453"/>
          </a:xfrm>
          <a:prstGeom prst="lin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8935921" y="2743647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UK</a:t>
            </a:r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8935921" y="3499223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BR</a:t>
            </a:r>
          </a:p>
        </p:txBody>
      </p:sp>
      <p:sp>
        <p:nvSpPr>
          <p:cNvPr id="19" name="Oval 18"/>
          <p:cNvSpPr>
            <a:spLocks noChangeAspect="1"/>
          </p:cNvSpPr>
          <p:nvPr/>
        </p:nvSpPr>
        <p:spPr bwMode="auto">
          <a:xfrm>
            <a:off x="10728465" y="2743647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CA</a:t>
            </a:r>
          </a:p>
        </p:txBody>
      </p:sp>
      <p:sp>
        <p:nvSpPr>
          <p:cNvPr id="20" name="Oval 19"/>
          <p:cNvSpPr>
            <a:spLocks noChangeAspect="1"/>
          </p:cNvSpPr>
          <p:nvPr/>
        </p:nvSpPr>
        <p:spPr bwMode="auto">
          <a:xfrm>
            <a:off x="9855928" y="2734316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US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gency FB" panose="020B0503020202020204" pitchFamily="34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 bwMode="auto">
          <a:xfrm>
            <a:off x="9855928" y="3499223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ES</a:t>
            </a:r>
          </a:p>
        </p:txBody>
      </p:sp>
      <p:sp>
        <p:nvSpPr>
          <p:cNvPr id="22" name="Oval 21"/>
          <p:cNvSpPr>
            <a:spLocks noChangeAspect="1"/>
          </p:cNvSpPr>
          <p:nvPr/>
        </p:nvSpPr>
        <p:spPr bwMode="auto">
          <a:xfrm>
            <a:off x="4589914" y="4247360"/>
            <a:ext cx="539496" cy="539496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AU</a:t>
            </a:r>
          </a:p>
        </p:txBody>
      </p:sp>
      <p:sp>
        <p:nvSpPr>
          <p:cNvPr id="23" name="Oval 22"/>
          <p:cNvSpPr>
            <a:spLocks noChangeAspect="1"/>
          </p:cNvSpPr>
          <p:nvPr/>
        </p:nvSpPr>
        <p:spPr bwMode="auto">
          <a:xfrm>
            <a:off x="6336691" y="2743647"/>
            <a:ext cx="539496" cy="539496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FR</a:t>
            </a:r>
          </a:p>
        </p:txBody>
      </p:sp>
      <p:sp>
        <p:nvSpPr>
          <p:cNvPr id="24" name="Oval 23"/>
          <p:cNvSpPr>
            <a:spLocks noChangeAspect="1"/>
          </p:cNvSpPr>
          <p:nvPr/>
        </p:nvSpPr>
        <p:spPr bwMode="auto">
          <a:xfrm>
            <a:off x="6336691" y="3542655"/>
            <a:ext cx="539496" cy="539496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TW</a:t>
            </a:r>
          </a:p>
        </p:txBody>
      </p:sp>
      <p:sp>
        <p:nvSpPr>
          <p:cNvPr id="25" name="Oval 24"/>
          <p:cNvSpPr>
            <a:spLocks noChangeAspect="1"/>
          </p:cNvSpPr>
          <p:nvPr/>
        </p:nvSpPr>
        <p:spPr bwMode="auto">
          <a:xfrm>
            <a:off x="7247946" y="2743647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DE</a:t>
            </a:r>
          </a:p>
        </p:txBody>
      </p:sp>
      <p:sp>
        <p:nvSpPr>
          <p:cNvPr id="26" name="Oval 25"/>
          <p:cNvSpPr>
            <a:spLocks noChangeAspect="1"/>
          </p:cNvSpPr>
          <p:nvPr/>
        </p:nvSpPr>
        <p:spPr bwMode="auto">
          <a:xfrm>
            <a:off x="5450390" y="2743647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MY</a:t>
            </a:r>
          </a:p>
        </p:txBody>
      </p:sp>
      <p:sp>
        <p:nvSpPr>
          <p:cNvPr id="29" name="Oval 28"/>
          <p:cNvSpPr>
            <a:spLocks noChangeAspect="1"/>
          </p:cNvSpPr>
          <p:nvPr/>
        </p:nvSpPr>
        <p:spPr bwMode="auto">
          <a:xfrm>
            <a:off x="4589914" y="2743647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TR</a:t>
            </a:r>
          </a:p>
        </p:txBody>
      </p:sp>
      <p:sp>
        <p:nvSpPr>
          <p:cNvPr id="30" name="Oval 29"/>
          <p:cNvSpPr>
            <a:spLocks noChangeAspect="1"/>
          </p:cNvSpPr>
          <p:nvPr/>
        </p:nvSpPr>
        <p:spPr bwMode="auto">
          <a:xfrm>
            <a:off x="10775935" y="3499223"/>
            <a:ext cx="539496" cy="521371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MX</a:t>
            </a:r>
          </a:p>
        </p:txBody>
      </p:sp>
      <p:sp>
        <p:nvSpPr>
          <p:cNvPr id="31" name="Oval 30"/>
          <p:cNvSpPr>
            <a:spLocks noChangeAspect="1"/>
          </p:cNvSpPr>
          <p:nvPr/>
        </p:nvSpPr>
        <p:spPr bwMode="auto">
          <a:xfrm>
            <a:off x="8935921" y="4247360"/>
            <a:ext cx="539496" cy="539496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IT</a:t>
            </a:r>
          </a:p>
        </p:txBody>
      </p:sp>
      <p:sp>
        <p:nvSpPr>
          <p:cNvPr id="32" name="Oval 31"/>
          <p:cNvSpPr>
            <a:spLocks noChangeAspect="1"/>
          </p:cNvSpPr>
          <p:nvPr/>
        </p:nvSpPr>
        <p:spPr bwMode="auto">
          <a:xfrm>
            <a:off x="4589914" y="3542655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AR</a:t>
            </a:r>
          </a:p>
        </p:txBody>
      </p:sp>
      <p:sp>
        <p:nvSpPr>
          <p:cNvPr id="33" name="Oval 32"/>
          <p:cNvSpPr>
            <a:spLocks noChangeAspect="1"/>
          </p:cNvSpPr>
          <p:nvPr/>
        </p:nvSpPr>
        <p:spPr bwMode="auto">
          <a:xfrm>
            <a:off x="5450390" y="3542655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SG</a:t>
            </a:r>
          </a:p>
        </p:txBody>
      </p:sp>
      <p:sp>
        <p:nvSpPr>
          <p:cNvPr id="34" name="Oval 33"/>
          <p:cNvSpPr>
            <a:spLocks noChangeAspect="1"/>
          </p:cNvSpPr>
          <p:nvPr/>
        </p:nvSpPr>
        <p:spPr bwMode="auto">
          <a:xfrm>
            <a:off x="5450390" y="4247360"/>
            <a:ext cx="539496" cy="539496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RU</a:t>
            </a:r>
          </a:p>
        </p:txBody>
      </p:sp>
      <p:sp>
        <p:nvSpPr>
          <p:cNvPr id="35" name="Oval 34"/>
          <p:cNvSpPr>
            <a:spLocks noChangeAspect="1"/>
          </p:cNvSpPr>
          <p:nvPr/>
        </p:nvSpPr>
        <p:spPr bwMode="auto">
          <a:xfrm>
            <a:off x="7247946" y="3542655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HK</a:t>
            </a:r>
          </a:p>
        </p:txBody>
      </p:sp>
      <p:sp>
        <p:nvSpPr>
          <p:cNvPr id="36" name="Oval 35"/>
          <p:cNvSpPr>
            <a:spLocks noChangeAspect="1"/>
          </p:cNvSpPr>
          <p:nvPr/>
        </p:nvSpPr>
        <p:spPr bwMode="auto">
          <a:xfrm>
            <a:off x="4589914" y="5008316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CN</a:t>
            </a:r>
          </a:p>
        </p:txBody>
      </p:sp>
      <p:sp>
        <p:nvSpPr>
          <p:cNvPr id="37" name="Oval 36"/>
          <p:cNvSpPr>
            <a:spLocks noChangeAspect="1"/>
          </p:cNvSpPr>
          <p:nvPr/>
        </p:nvSpPr>
        <p:spPr bwMode="auto">
          <a:xfrm>
            <a:off x="5450390" y="5008316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JP</a:t>
            </a:r>
          </a:p>
        </p:txBody>
      </p:sp>
      <p:sp>
        <p:nvSpPr>
          <p:cNvPr id="38" name="Oval 37"/>
          <p:cNvSpPr>
            <a:spLocks noChangeAspect="1"/>
          </p:cNvSpPr>
          <p:nvPr/>
        </p:nvSpPr>
        <p:spPr bwMode="auto">
          <a:xfrm>
            <a:off x="1498024" y="3542655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BE</a:t>
            </a:r>
          </a:p>
        </p:txBody>
      </p:sp>
      <p:sp>
        <p:nvSpPr>
          <p:cNvPr id="39" name="Oval 38"/>
          <p:cNvSpPr>
            <a:spLocks noChangeAspect="1"/>
          </p:cNvSpPr>
          <p:nvPr/>
        </p:nvSpPr>
        <p:spPr bwMode="auto">
          <a:xfrm>
            <a:off x="2378613" y="4247360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SE</a:t>
            </a:r>
          </a:p>
        </p:txBody>
      </p:sp>
      <p:sp>
        <p:nvSpPr>
          <p:cNvPr id="40" name="Oval 39"/>
          <p:cNvSpPr>
            <a:spLocks noChangeAspect="1"/>
          </p:cNvSpPr>
          <p:nvPr/>
        </p:nvSpPr>
        <p:spPr bwMode="auto">
          <a:xfrm>
            <a:off x="696222" y="2743647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UY</a:t>
            </a:r>
          </a:p>
        </p:txBody>
      </p:sp>
      <p:sp>
        <p:nvSpPr>
          <p:cNvPr id="41" name="Oval 40"/>
          <p:cNvSpPr>
            <a:spLocks noChangeAspect="1"/>
          </p:cNvSpPr>
          <p:nvPr/>
        </p:nvSpPr>
        <p:spPr bwMode="auto">
          <a:xfrm>
            <a:off x="2378613" y="5008316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DK</a:t>
            </a:r>
          </a:p>
        </p:txBody>
      </p:sp>
      <p:sp>
        <p:nvSpPr>
          <p:cNvPr id="42" name="Oval 41"/>
          <p:cNvSpPr>
            <a:spLocks noChangeAspect="1"/>
          </p:cNvSpPr>
          <p:nvPr/>
        </p:nvSpPr>
        <p:spPr bwMode="auto">
          <a:xfrm>
            <a:off x="1498024" y="4247360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PH</a:t>
            </a:r>
          </a:p>
        </p:txBody>
      </p:sp>
      <p:sp>
        <p:nvSpPr>
          <p:cNvPr id="43" name="Oval 42"/>
          <p:cNvSpPr>
            <a:spLocks noChangeAspect="1"/>
          </p:cNvSpPr>
          <p:nvPr/>
        </p:nvSpPr>
        <p:spPr bwMode="auto">
          <a:xfrm>
            <a:off x="696222" y="5008316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IL</a:t>
            </a:r>
          </a:p>
        </p:txBody>
      </p:sp>
      <p:sp>
        <p:nvSpPr>
          <p:cNvPr id="44" name="Oval 43"/>
          <p:cNvSpPr>
            <a:spLocks noChangeAspect="1"/>
          </p:cNvSpPr>
          <p:nvPr/>
        </p:nvSpPr>
        <p:spPr bwMode="auto">
          <a:xfrm>
            <a:off x="1498024" y="2743647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NO</a:t>
            </a:r>
          </a:p>
        </p:txBody>
      </p:sp>
      <p:sp>
        <p:nvSpPr>
          <p:cNvPr id="45" name="Oval 44"/>
          <p:cNvSpPr>
            <a:spLocks noChangeAspect="1"/>
          </p:cNvSpPr>
          <p:nvPr/>
        </p:nvSpPr>
        <p:spPr bwMode="auto">
          <a:xfrm>
            <a:off x="1498024" y="5794642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PL</a:t>
            </a:r>
          </a:p>
        </p:txBody>
      </p:sp>
      <p:sp>
        <p:nvSpPr>
          <p:cNvPr id="46" name="Oval 45"/>
          <p:cNvSpPr>
            <a:spLocks noChangeAspect="1"/>
          </p:cNvSpPr>
          <p:nvPr/>
        </p:nvSpPr>
        <p:spPr bwMode="auto">
          <a:xfrm>
            <a:off x="3219668" y="4247360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VE</a:t>
            </a:r>
          </a:p>
        </p:txBody>
      </p:sp>
      <p:sp>
        <p:nvSpPr>
          <p:cNvPr id="47" name="Oval 46"/>
          <p:cNvSpPr>
            <a:spLocks noChangeAspect="1"/>
          </p:cNvSpPr>
          <p:nvPr/>
        </p:nvSpPr>
        <p:spPr bwMode="auto">
          <a:xfrm>
            <a:off x="696222" y="3542655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CH</a:t>
            </a:r>
          </a:p>
        </p:txBody>
      </p:sp>
      <p:sp>
        <p:nvSpPr>
          <p:cNvPr id="48" name="Oval 47"/>
          <p:cNvSpPr>
            <a:spLocks noChangeAspect="1"/>
          </p:cNvSpPr>
          <p:nvPr/>
        </p:nvSpPr>
        <p:spPr bwMode="auto">
          <a:xfrm>
            <a:off x="696222" y="4247360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AT</a:t>
            </a:r>
          </a:p>
        </p:txBody>
      </p:sp>
      <p:sp>
        <p:nvSpPr>
          <p:cNvPr id="49" name="Oval 48"/>
          <p:cNvSpPr>
            <a:spLocks noChangeAspect="1"/>
          </p:cNvSpPr>
          <p:nvPr/>
        </p:nvSpPr>
        <p:spPr bwMode="auto">
          <a:xfrm>
            <a:off x="2378613" y="2743647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NZ</a:t>
            </a:r>
          </a:p>
        </p:txBody>
      </p:sp>
      <p:sp>
        <p:nvSpPr>
          <p:cNvPr id="51" name="Oval 50"/>
          <p:cNvSpPr>
            <a:spLocks noChangeAspect="1"/>
          </p:cNvSpPr>
          <p:nvPr/>
        </p:nvSpPr>
        <p:spPr bwMode="auto">
          <a:xfrm>
            <a:off x="1498024" y="5008316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PR</a:t>
            </a:r>
          </a:p>
        </p:txBody>
      </p:sp>
      <p:sp>
        <p:nvSpPr>
          <p:cNvPr id="52" name="Oval 51"/>
          <p:cNvSpPr>
            <a:spLocks noChangeAspect="1"/>
          </p:cNvSpPr>
          <p:nvPr/>
        </p:nvSpPr>
        <p:spPr bwMode="auto">
          <a:xfrm>
            <a:off x="3219668" y="3542655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PE</a:t>
            </a:r>
          </a:p>
        </p:txBody>
      </p: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2378613" y="5794642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PT</a:t>
            </a:r>
          </a:p>
        </p:txBody>
      </p:sp>
      <p:sp>
        <p:nvSpPr>
          <p:cNvPr id="54" name="Oval 53"/>
          <p:cNvSpPr>
            <a:spLocks noChangeAspect="1"/>
          </p:cNvSpPr>
          <p:nvPr/>
        </p:nvSpPr>
        <p:spPr bwMode="auto">
          <a:xfrm>
            <a:off x="735201" y="5794642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ZA</a:t>
            </a:r>
          </a:p>
        </p:txBody>
      </p:sp>
      <p:sp>
        <p:nvSpPr>
          <p:cNvPr id="55" name="Oval 54"/>
          <p:cNvSpPr>
            <a:spLocks noChangeAspect="1"/>
          </p:cNvSpPr>
          <p:nvPr/>
        </p:nvSpPr>
        <p:spPr bwMode="auto">
          <a:xfrm>
            <a:off x="2378613" y="3542655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FI</a:t>
            </a:r>
          </a:p>
        </p:txBody>
      </p:sp>
      <p:sp>
        <p:nvSpPr>
          <p:cNvPr id="56" name="Oval 55"/>
          <p:cNvSpPr>
            <a:spLocks noChangeAspect="1"/>
          </p:cNvSpPr>
          <p:nvPr/>
        </p:nvSpPr>
        <p:spPr bwMode="auto">
          <a:xfrm>
            <a:off x="3219668" y="2743647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IE</a:t>
            </a:r>
          </a:p>
        </p:txBody>
      </p:sp>
      <p:sp>
        <p:nvSpPr>
          <p:cNvPr id="60" name="Oval 59"/>
          <p:cNvSpPr>
            <a:spLocks noChangeAspect="1"/>
          </p:cNvSpPr>
          <p:nvPr/>
        </p:nvSpPr>
        <p:spPr bwMode="auto">
          <a:xfrm>
            <a:off x="7247946" y="4247360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TH</a:t>
            </a:r>
          </a:p>
        </p:txBody>
      </p:sp>
      <p:sp>
        <p:nvSpPr>
          <p:cNvPr id="61" name="Oval 60"/>
          <p:cNvSpPr>
            <a:spLocks noChangeAspect="1"/>
          </p:cNvSpPr>
          <p:nvPr/>
        </p:nvSpPr>
        <p:spPr bwMode="auto">
          <a:xfrm>
            <a:off x="7218971" y="4985456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CL</a:t>
            </a:r>
          </a:p>
        </p:txBody>
      </p:sp>
      <p:sp>
        <p:nvSpPr>
          <p:cNvPr id="62" name="Oval 61"/>
          <p:cNvSpPr>
            <a:spLocks noChangeAspect="1"/>
          </p:cNvSpPr>
          <p:nvPr/>
        </p:nvSpPr>
        <p:spPr bwMode="auto">
          <a:xfrm>
            <a:off x="6336691" y="4247360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CO</a:t>
            </a:r>
          </a:p>
        </p:txBody>
      </p:sp>
      <p:sp>
        <p:nvSpPr>
          <p:cNvPr id="64" name="Oval 63"/>
          <p:cNvSpPr>
            <a:spLocks noChangeAspect="1"/>
          </p:cNvSpPr>
          <p:nvPr/>
        </p:nvSpPr>
        <p:spPr bwMode="auto">
          <a:xfrm>
            <a:off x="4571436" y="5794642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NL</a:t>
            </a:r>
          </a:p>
        </p:txBody>
      </p:sp>
      <p:sp>
        <p:nvSpPr>
          <p:cNvPr id="65" name="Oval 64"/>
          <p:cNvSpPr>
            <a:spLocks noChangeAspect="1"/>
          </p:cNvSpPr>
          <p:nvPr/>
        </p:nvSpPr>
        <p:spPr bwMode="auto">
          <a:xfrm>
            <a:off x="9868815" y="4247360"/>
            <a:ext cx="539496" cy="521371"/>
          </a:xfrm>
          <a:prstGeom prst="ellipse">
            <a:avLst/>
          </a:prstGeom>
          <a:solidFill>
            <a:schemeClr val="accent6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ID</a:t>
            </a:r>
          </a:p>
        </p:txBody>
      </p:sp>
      <p:sp>
        <p:nvSpPr>
          <p:cNvPr id="66" name="Oval 65"/>
          <p:cNvSpPr>
            <a:spLocks noChangeAspect="1"/>
          </p:cNvSpPr>
          <p:nvPr/>
        </p:nvSpPr>
        <p:spPr bwMode="auto">
          <a:xfrm>
            <a:off x="3219668" y="4995023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IN</a:t>
            </a:r>
          </a:p>
        </p:txBody>
      </p:sp>
      <p:sp>
        <p:nvSpPr>
          <p:cNvPr id="68" name="Oval 67"/>
          <p:cNvSpPr>
            <a:spLocks noChangeAspect="1"/>
          </p:cNvSpPr>
          <p:nvPr/>
        </p:nvSpPr>
        <p:spPr bwMode="auto">
          <a:xfrm>
            <a:off x="6358495" y="4985456"/>
            <a:ext cx="539496" cy="521371"/>
          </a:xfrm>
          <a:prstGeom prst="ellipse">
            <a:avLst/>
          </a:prstGeom>
          <a:solidFill>
            <a:schemeClr val="accent2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VN</a:t>
            </a:r>
          </a:p>
        </p:txBody>
      </p:sp>
      <p:sp>
        <p:nvSpPr>
          <p:cNvPr id="63" name="Oval 62"/>
          <p:cNvSpPr>
            <a:spLocks noChangeAspect="1"/>
          </p:cNvSpPr>
          <p:nvPr/>
        </p:nvSpPr>
        <p:spPr bwMode="auto">
          <a:xfrm>
            <a:off x="696222" y="4995024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IL</a:t>
            </a:r>
          </a:p>
        </p:txBody>
      </p:sp>
      <p:sp>
        <p:nvSpPr>
          <p:cNvPr id="67" name="Oval 66"/>
          <p:cNvSpPr>
            <a:spLocks noChangeAspect="1"/>
          </p:cNvSpPr>
          <p:nvPr/>
        </p:nvSpPr>
        <p:spPr bwMode="auto">
          <a:xfrm>
            <a:off x="696222" y="5781350"/>
            <a:ext cx="539496" cy="521371"/>
          </a:xfrm>
          <a:prstGeom prst="ellipse">
            <a:avLst/>
          </a:prstGeom>
          <a:solidFill>
            <a:schemeClr val="accent1"/>
          </a:solidFill>
          <a:ln w="762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5301" tIns="37650" rIns="75301" bIns="3765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5300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gency FB" panose="020B0503020202020204" pitchFamily="34" charset="0"/>
                <a:ea typeface="ＭＳ Ｐゴシック" pitchFamily="-123" charset="-128"/>
                <a:cs typeface="ＭＳ Ｐゴシック" pitchFamily="-123" charset="-128"/>
              </a:rPr>
              <a:t>ZA</a:t>
            </a:r>
          </a:p>
        </p:txBody>
      </p:sp>
    </p:spTree>
    <p:extLst>
      <p:ext uri="{BB962C8B-B14F-4D97-AF65-F5344CB8AC3E}">
        <p14:creationId xmlns:p14="http://schemas.microsoft.com/office/powerpoint/2010/main" val="3918593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4650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2159" y="1158534"/>
            <a:ext cx="12434317" cy="514807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Overview: Audience Analytics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6202" y="1282082"/>
            <a:ext cx="57020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MMX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Measure and benchmark person-level digital media visitation and engagement of online media properties across desktops.</a:t>
            </a:r>
            <a:br>
              <a:rPr lang="en-US" sz="1600" dirty="0">
                <a:latin typeface="+mj-lt"/>
              </a:rPr>
            </a:br>
            <a:endParaRPr lang="en-US" sz="1600" dirty="0">
              <a:latin typeface="+mj-lt"/>
            </a:endParaRPr>
          </a:p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Mobile Metrix®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Captures total mobile audience </a:t>
            </a:r>
            <a:r>
              <a:rPr lang="en-US" sz="1600" dirty="0" err="1">
                <a:latin typeface="+mj-lt"/>
              </a:rPr>
              <a:t>behaviour</a:t>
            </a:r>
            <a:r>
              <a:rPr lang="en-US" sz="1600" dirty="0">
                <a:latin typeface="+mj-lt"/>
              </a:rPr>
              <a:t> on browsers and apps across smartphones and tablets.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Video Metrix®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Measure performance and consumption of digital video content and advertising across desktops.</a:t>
            </a:r>
            <a:br>
              <a:rPr lang="en-US" sz="1600" dirty="0">
                <a:latin typeface="+mj-lt"/>
              </a:rPr>
            </a:br>
            <a:endParaRPr lang="en-US" sz="1600" dirty="0">
              <a:latin typeface="+mj-lt"/>
            </a:endParaRPr>
          </a:p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MMX Multi-Platform</a:t>
            </a:r>
            <a:r>
              <a:rPr lang="en-US" sz="1600" b="1" dirty="0">
                <a:solidFill>
                  <a:schemeClr val="accent2"/>
                </a:solidFill>
              </a:rPr>
              <a:t>®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Measure the unduplicated view of total digital audience </a:t>
            </a:r>
            <a:r>
              <a:rPr lang="en-US" sz="1600" dirty="0" err="1">
                <a:latin typeface="+mj-lt"/>
              </a:rPr>
              <a:t>behaviour</a:t>
            </a:r>
            <a:r>
              <a:rPr lang="en-US" sz="1600" dirty="0">
                <a:latin typeface="+mj-lt"/>
              </a:rPr>
              <a:t> across desktops, smartphones and tablets.</a:t>
            </a:r>
          </a:p>
          <a:p>
            <a:br>
              <a:rPr lang="en-US" sz="1600" b="1" dirty="0">
                <a:latin typeface="+mj-lt"/>
              </a:rPr>
            </a:br>
            <a:r>
              <a:rPr lang="en-US" sz="1600" b="1" dirty="0">
                <a:solidFill>
                  <a:schemeClr val="accent2"/>
                </a:solidFill>
                <a:latin typeface="+mj-lt"/>
              </a:rPr>
              <a:t>Video Metrix® Multi-Platform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Delivers a single, unduplicated measure of digital video consumption across desktop, smartphone, tablet and over-the-top (OTT) devices.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347873" y="1109622"/>
            <a:ext cx="57020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r>
              <a:rPr lang="en-US" sz="1600" b="1" dirty="0" err="1">
                <a:solidFill>
                  <a:schemeClr val="accent2"/>
                </a:solidFill>
              </a:rPr>
              <a:t>MobiLens</a:t>
            </a:r>
            <a:r>
              <a:rPr lang="en-US" sz="1600" b="1" dirty="0">
                <a:solidFill>
                  <a:schemeClr val="accent2"/>
                </a:solidFill>
              </a:rPr>
              <a:t>® &amp; </a:t>
            </a:r>
            <a:r>
              <a:rPr lang="en-US" sz="1600" b="1" dirty="0" err="1">
                <a:solidFill>
                  <a:schemeClr val="accent2"/>
                </a:solidFill>
              </a:rPr>
              <a:t>MobiLens</a:t>
            </a:r>
            <a:r>
              <a:rPr lang="en-US" sz="1600" b="1" dirty="0">
                <a:solidFill>
                  <a:schemeClr val="accent2"/>
                </a:solidFill>
              </a:rPr>
              <a:t>® Plus </a:t>
            </a:r>
            <a:br>
              <a:rPr lang="en-US" sz="1600" b="1" dirty="0"/>
            </a:br>
            <a:r>
              <a:rPr lang="en-US" sz="1600" dirty="0" err="1"/>
              <a:t>Analyse</a:t>
            </a:r>
            <a:r>
              <a:rPr lang="en-US" sz="1600" dirty="0"/>
              <a:t> insights into consumers’ smartphone and tablet device preferences, usage trends and purchase intent. </a:t>
            </a:r>
            <a:br>
              <a:rPr lang="en-US" sz="1600" dirty="0"/>
            </a:br>
            <a:r>
              <a:rPr lang="en-US" sz="1600" dirty="0"/>
              <a:t> </a:t>
            </a:r>
          </a:p>
          <a:p>
            <a:r>
              <a:rPr lang="en-US" sz="1600" b="1" dirty="0">
                <a:solidFill>
                  <a:schemeClr val="accent2"/>
                </a:solidFill>
              </a:rPr>
              <a:t>Ad Metrix®</a:t>
            </a:r>
            <a:br>
              <a:rPr lang="en-US" sz="1600" b="1" dirty="0"/>
            </a:br>
            <a:r>
              <a:rPr lang="en-US" sz="1600" dirty="0" err="1"/>
              <a:t>Analyse</a:t>
            </a:r>
            <a:r>
              <a:rPr lang="en-US" sz="1600" dirty="0"/>
              <a:t> competitors’ in-market display creative, campaign messaging, reach and ad spend across publishers.</a:t>
            </a:r>
          </a:p>
          <a:p>
            <a:endParaRPr lang="en-US" sz="1600" dirty="0"/>
          </a:p>
          <a:p>
            <a:r>
              <a:rPr lang="en-US" sz="1600" b="1" dirty="0">
                <a:solidFill>
                  <a:schemeClr val="accent2"/>
                </a:solidFill>
              </a:rPr>
              <a:t>Segment Metrix®</a:t>
            </a:r>
            <a:br>
              <a:rPr lang="en-US" sz="1600" b="1" dirty="0"/>
            </a:br>
            <a:r>
              <a:rPr lang="en-US" sz="1600" dirty="0"/>
              <a:t>Segment online audience </a:t>
            </a:r>
            <a:r>
              <a:rPr lang="en-US" sz="1600" dirty="0" err="1"/>
              <a:t>behaviours</a:t>
            </a:r>
            <a:r>
              <a:rPr lang="en-US" sz="1600" dirty="0"/>
              <a:t> through a variety of segmentation schemes including heavy, medium and light users across categories or custom client schemes. </a:t>
            </a:r>
          </a:p>
          <a:p>
            <a:endParaRPr lang="en-US" sz="1600" dirty="0"/>
          </a:p>
          <a:p>
            <a:r>
              <a:rPr lang="en-US" sz="1600" b="1" dirty="0" err="1">
                <a:solidFill>
                  <a:schemeClr val="accent2"/>
                </a:solidFill>
              </a:rPr>
              <a:t>qSearch</a:t>
            </a:r>
            <a:r>
              <a:rPr lang="en-US" sz="1600" b="1" dirty="0">
                <a:solidFill>
                  <a:schemeClr val="accent2"/>
                </a:solidFill>
              </a:rPr>
              <a:t>™</a:t>
            </a:r>
            <a:br>
              <a:rPr lang="en-US" sz="1600" b="1" dirty="0"/>
            </a:br>
            <a:r>
              <a:rPr lang="en-US" sz="1600" dirty="0"/>
              <a:t>Track online search activity across search engines and websites to identify search trends and </a:t>
            </a:r>
            <a:r>
              <a:rPr lang="en-US" sz="1600" dirty="0" err="1"/>
              <a:t>behaviours</a:t>
            </a:r>
            <a:r>
              <a:rPr lang="en-US" sz="1600" dirty="0"/>
              <a:t> of target audience segments.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15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2159" y="1158534"/>
            <a:ext cx="12434317" cy="514807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Overview: Advertising Analytics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1775" y="1142999"/>
            <a:ext cx="542309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4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validated Campaign Essentials</a:t>
            </a:r>
            <a:r>
              <a:rPr lang="en-US" sz="1600" b="1" dirty="0">
                <a:solidFill>
                  <a:schemeClr val="accent4"/>
                </a:solidFill>
              </a:rPr>
              <a:t>™</a:t>
            </a:r>
            <a:r>
              <a:rPr lang="en-US" sz="1600" b="1" dirty="0">
                <a:solidFill>
                  <a:schemeClr val="accent4"/>
                </a:solidFill>
                <a:latin typeface="+mj-lt"/>
              </a:rPr>
              <a:t> (</a:t>
            </a:r>
            <a:r>
              <a:rPr lang="en-US" sz="1600" b="1" dirty="0" err="1">
                <a:solidFill>
                  <a:schemeClr val="accent4"/>
                </a:solidFill>
                <a:latin typeface="+mj-lt"/>
              </a:rPr>
              <a:t>vCE</a:t>
            </a:r>
            <a:r>
              <a:rPr lang="en-US" sz="1600" b="1" dirty="0">
                <a:solidFill>
                  <a:schemeClr val="accent4"/>
                </a:solidFill>
                <a:latin typeface="+mj-lt"/>
              </a:rPr>
              <a:t>®)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Validate ad and audience delivery </a:t>
            </a:r>
            <a:r>
              <a:rPr lang="en-US" sz="1600" dirty="0"/>
              <a:t>to improve the performance of advertising campaigns – for display, video and mobile devices.</a:t>
            </a:r>
          </a:p>
          <a:p>
            <a:endParaRPr lang="en-US" sz="1600" dirty="0">
              <a:solidFill>
                <a:schemeClr val="tx2"/>
              </a:solidFill>
              <a:latin typeface="+mj-lt"/>
            </a:endParaRPr>
          </a:p>
          <a:p>
            <a:r>
              <a:rPr lang="en-US" sz="1600" b="1" dirty="0">
                <a:solidFill>
                  <a:schemeClr val="accent4"/>
                </a:solidFill>
              </a:rPr>
              <a:t>Brand Monitor™</a:t>
            </a:r>
            <a:br>
              <a:rPr lang="en-US" sz="1600" dirty="0">
                <a:solidFill>
                  <a:schemeClr val="accent4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Measure the overall health of your brand by connecting the dots between key drivers of your brand’s strength and equity.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accent4"/>
                </a:solidFill>
              </a:rPr>
              <a:t>Action Lift™</a:t>
            </a:r>
            <a:br>
              <a:rPr lang="en-US" sz="1600" b="1" dirty="0"/>
            </a:br>
            <a:r>
              <a:rPr lang="en-US" sz="1600" dirty="0"/>
              <a:t>Measure campaign effectiveness using online actions that matter.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5874" y="1271159"/>
            <a:ext cx="56396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1600" dirty="0">
                <a:latin typeface="+mj-lt"/>
              </a:rPr>
            </a:br>
            <a:br>
              <a:rPr lang="en-US" sz="1600" b="1" dirty="0">
                <a:latin typeface="+mj-lt"/>
              </a:rPr>
            </a:br>
            <a:r>
              <a:rPr lang="en-US" sz="1600" b="1" dirty="0" err="1">
                <a:solidFill>
                  <a:schemeClr val="accent4"/>
                </a:solidFill>
                <a:latin typeface="+mj-lt"/>
              </a:rPr>
              <a:t>Millward</a:t>
            </a:r>
            <a:r>
              <a:rPr lang="en-US" sz="1600" b="1" dirty="0">
                <a:solidFill>
                  <a:schemeClr val="accent4"/>
                </a:solidFill>
                <a:latin typeface="+mj-lt"/>
              </a:rPr>
              <a:t> Brown Brand Lift Insights</a:t>
            </a:r>
            <a:br>
              <a:rPr lang="en-US" sz="1600" b="1" dirty="0">
                <a:latin typeface="+mj-lt"/>
              </a:rPr>
            </a:br>
            <a:r>
              <a:rPr lang="en-US" sz="1600" dirty="0">
                <a:latin typeface="+mj-lt"/>
              </a:rPr>
              <a:t>As part of the comScore &amp; </a:t>
            </a:r>
            <a:r>
              <a:rPr lang="en-US" sz="1600" dirty="0" err="1">
                <a:latin typeface="+mj-lt"/>
              </a:rPr>
              <a:t>Millward</a:t>
            </a:r>
            <a:r>
              <a:rPr lang="en-US" sz="1600" dirty="0">
                <a:latin typeface="+mj-lt"/>
              </a:rPr>
              <a:t> Brown partnership for advertising effectiveness, assess how brand attitudes have changed after exposure to digital advertising. Combine with </a:t>
            </a:r>
            <a:r>
              <a:rPr lang="en-US" sz="1600" dirty="0" err="1">
                <a:latin typeface="+mj-lt"/>
              </a:rPr>
              <a:t>vCE</a:t>
            </a:r>
            <a:r>
              <a:rPr lang="en-US" sz="1600" dirty="0">
                <a:latin typeface="+mj-lt"/>
              </a:rPr>
              <a:t> to quantify brand lift based on validated impressions. Available in markets outside of the US, Canada and Taiwan.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b="1" dirty="0">
                <a:solidFill>
                  <a:schemeClr val="accent4"/>
                </a:solidFill>
              </a:rPr>
              <a:t>Activation</a:t>
            </a:r>
            <a:br>
              <a:rPr lang="en-US" sz="1600" b="1" dirty="0"/>
            </a:br>
            <a:r>
              <a:rPr lang="en-US" sz="1600" dirty="0"/>
              <a:t>Activate</a:t>
            </a:r>
            <a:r>
              <a:rPr lang="en-US" sz="1600" b="1" dirty="0"/>
              <a:t> </a:t>
            </a:r>
            <a:r>
              <a:rPr lang="en-US" sz="1600" dirty="0"/>
              <a:t>audiences and content by turning granular signals into actionable data to help make digital advertising more relevant. 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465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0481" y="-92990"/>
            <a:ext cx="12658695" cy="72222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-172810" y="-92990"/>
            <a:ext cx="12661024" cy="7222210"/>
          </a:xfrm>
          <a:prstGeom prst="rect">
            <a:avLst/>
          </a:prstGeom>
          <a:solidFill>
            <a:schemeClr val="accent3">
              <a:alpha val="5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434317" cy="629107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APAC Product Services</a:t>
            </a:r>
            <a:br>
              <a:rPr lang="en-US" sz="6000" b="1" dirty="0"/>
            </a:br>
            <a:r>
              <a:rPr lang="en-US" sz="6000" b="1" dirty="0"/>
              <a:t>(</a:t>
            </a:r>
            <a:r>
              <a:rPr lang="en-US" sz="6000" b="1" dirty="0" err="1"/>
              <a:t>Austalia</a:t>
            </a:r>
            <a:r>
              <a:rPr lang="en-US" sz="6000" b="1"/>
              <a:t> is </a:t>
            </a:r>
            <a:r>
              <a:rPr lang="en-US" sz="6000" b="1" dirty="0"/>
              <a:t>here)</a:t>
            </a:r>
          </a:p>
        </p:txBody>
      </p:sp>
      <p:pic>
        <p:nvPicPr>
          <p:cNvPr id="11" name="Picture 10" descr="comScore_Logo_2016_1c_White_TRBG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0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476043" y="293456"/>
            <a:ext cx="6942261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664412" y="296697"/>
            <a:ext cx="3049725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476043" y="813570"/>
          <a:ext cx="10238094" cy="512500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6845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43923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2845417573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2273677296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1958031688"/>
                    </a:ext>
                  </a:extLst>
                </a:gridCol>
                <a:gridCol w="609809">
                  <a:extLst>
                    <a:ext uri="{9D8B030D-6E8A-4147-A177-3AD203B41FA5}">
                      <a16:colId xmlns:a16="http://schemas.microsoft.com/office/drawing/2014/main" val="3413470993"/>
                    </a:ext>
                  </a:extLst>
                </a:gridCol>
              </a:tblGrid>
              <a:tr h="1226056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MobiLens</a:t>
                      </a:r>
                      <a:r>
                        <a:rPr lang="en-US" sz="1600" dirty="0"/>
                        <a:t>/Plus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Monitor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</a:t>
                      </a:r>
                      <a:r>
                        <a:rPr lang="en-US" sz="1600" baseline="0" dirty="0"/>
                        <a:t> 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Lift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543066">
                <a:tc>
                  <a:txBody>
                    <a:bodyPr/>
                    <a:lstStyle/>
                    <a:p>
                      <a:r>
                        <a:rPr lang="en-US" dirty="0"/>
                        <a:t>Australia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551334">
                <a:tc>
                  <a:txBody>
                    <a:bodyPr/>
                    <a:lstStyle/>
                    <a:p>
                      <a:r>
                        <a:rPr lang="en-US" dirty="0"/>
                        <a:t>China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551334">
                <a:tc>
                  <a:txBody>
                    <a:bodyPr/>
                    <a:lstStyle/>
                    <a:p>
                      <a:r>
                        <a:rPr lang="en-US" dirty="0"/>
                        <a:t>Hong Kong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551334">
                <a:tc>
                  <a:txBody>
                    <a:bodyPr/>
                    <a:lstStyle/>
                    <a:p>
                      <a:r>
                        <a:rPr lang="en-US" dirty="0"/>
                        <a:t>India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599214">
                <a:tc>
                  <a:txBody>
                    <a:bodyPr/>
                    <a:lstStyle/>
                    <a:p>
                      <a:r>
                        <a:rPr lang="en-US" dirty="0"/>
                        <a:t>Indonesia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3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551334">
                <a:tc>
                  <a:txBody>
                    <a:bodyPr/>
                    <a:lstStyle/>
                    <a:p>
                      <a:r>
                        <a:rPr lang="en-US" dirty="0"/>
                        <a:t>Japan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  <a:tr h="551334">
                <a:tc>
                  <a:txBody>
                    <a:bodyPr/>
                    <a:lstStyle/>
                    <a:p>
                      <a:r>
                        <a:rPr lang="en-US" dirty="0"/>
                        <a:t>Malaysia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83057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76043" y="776626"/>
            <a:ext cx="1730234" cy="1143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APAC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459737" y="6066084"/>
            <a:ext cx="10254399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2304" y="6033114"/>
            <a:ext cx="9981832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572316" y="40345"/>
            <a:ext cx="864159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1600" kern="0" dirty="0"/>
              <a:t>1 of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7793" y="6420912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766645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579437" y="414159"/>
            <a:ext cx="6757171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577241" y="414159"/>
            <a:ext cx="2956422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579437" y="941397"/>
          <a:ext cx="9954225" cy="49207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16451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37160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2845417573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1501674134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2194385150"/>
                    </a:ext>
                  </a:extLst>
                </a:gridCol>
                <a:gridCol w="592901">
                  <a:extLst>
                    <a:ext uri="{9D8B030D-6E8A-4147-A177-3AD203B41FA5}">
                      <a16:colId xmlns:a16="http://schemas.microsoft.com/office/drawing/2014/main" val="3413470993"/>
                    </a:ext>
                  </a:extLst>
                </a:gridCol>
              </a:tblGrid>
              <a:tr h="1245402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 MP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MobiLens</a:t>
                      </a:r>
                      <a:r>
                        <a:rPr lang="en-US" sz="1600" dirty="0"/>
                        <a:t>/ Plus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r>
                        <a:rPr lang="en-US" sz="1600" baseline="0" dirty="0"/>
                        <a:t> Monitor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</a:t>
                      </a:r>
                      <a:r>
                        <a:rPr lang="en-US" sz="1600" baseline="0" dirty="0"/>
                        <a:t> 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Lift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636106">
                <a:tc>
                  <a:txBody>
                    <a:bodyPr/>
                    <a:lstStyle/>
                    <a:p>
                      <a:r>
                        <a:rPr lang="en-US" dirty="0"/>
                        <a:t>New</a:t>
                      </a:r>
                      <a:r>
                        <a:rPr lang="en-US" baseline="0" dirty="0"/>
                        <a:t> Zealand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607057">
                <a:tc>
                  <a:txBody>
                    <a:bodyPr/>
                    <a:lstStyle/>
                    <a:p>
                      <a:r>
                        <a:rPr lang="en-US" dirty="0"/>
                        <a:t>Philippines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607057">
                <a:tc>
                  <a:txBody>
                    <a:bodyPr/>
                    <a:lstStyle/>
                    <a:p>
                      <a:r>
                        <a:rPr lang="en-US" dirty="0"/>
                        <a:t>Singapore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607057">
                <a:tc>
                  <a:txBody>
                    <a:bodyPr/>
                    <a:lstStyle/>
                    <a:p>
                      <a:r>
                        <a:rPr lang="en-US" dirty="0"/>
                        <a:t>Taiwan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607057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607057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79437" y="961798"/>
            <a:ext cx="1730234" cy="1143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APAC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580713" y="6018838"/>
            <a:ext cx="9952950" cy="348791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3519" y="5979831"/>
            <a:ext cx="1158991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533663" y="40345"/>
            <a:ext cx="864159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1600" kern="0" dirty="0"/>
              <a:t>2 of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4514" y="6406636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</p:spTree>
    <p:extLst>
      <p:ext uri="{BB962C8B-B14F-4D97-AF65-F5344CB8AC3E}">
        <p14:creationId xmlns:p14="http://schemas.microsoft.com/office/powerpoint/2010/main" val="422562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2826" y="-114995"/>
            <a:ext cx="12682330" cy="71386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-82826" y="-114995"/>
            <a:ext cx="12723767" cy="7138648"/>
          </a:xfrm>
          <a:prstGeom prst="rect">
            <a:avLst/>
          </a:prstGeom>
          <a:solidFill>
            <a:schemeClr val="accent6">
              <a:alpha val="80000"/>
            </a:schemeClr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8" name="Picture 7" descr="comScore_Logo_2016_1c_White_TRBG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" y="6502262"/>
            <a:ext cx="1795669" cy="34747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-1"/>
            <a:ext cx="12434317" cy="629107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EMEA Product Services</a:t>
            </a:r>
            <a:br>
              <a:rPr lang="en-US" sz="6000" b="1" dirty="0"/>
            </a:br>
            <a:r>
              <a:rPr lang="en-US" sz="6000" b="1" dirty="0"/>
              <a:t>(Germany is here)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17" y="3656610"/>
            <a:ext cx="3043857" cy="280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82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329159" y="183958"/>
            <a:ext cx="6676030" cy="483170"/>
          </a:xfrm>
          <a:prstGeom prst="rect">
            <a:avLst/>
          </a:prstGeom>
          <a:solidFill>
            <a:srgbClr val="33ADD6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Audience Analytics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216744" y="183958"/>
            <a:ext cx="2931524" cy="483170"/>
          </a:xfrm>
          <a:prstGeom prst="rect">
            <a:avLst/>
          </a:prstGeom>
          <a:solidFill>
            <a:schemeClr val="accent4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-123" charset="0"/>
                <a:ea typeface="ＭＳ Ｐゴシック" pitchFamily="-123" charset="-128"/>
                <a:cs typeface="ＭＳ Ｐゴシック" pitchFamily="-123" charset="-128"/>
              </a:rPr>
              <a:t>Advertising Analytics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329159" y="692120"/>
          <a:ext cx="9819108" cy="54034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97226">
                  <a:extLst>
                    <a:ext uri="{9D8B030D-6E8A-4147-A177-3AD203B41FA5}">
                      <a16:colId xmlns:a16="http://schemas.microsoft.com/office/drawing/2014/main" val="3969317972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1511734634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3684781044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964298827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822113696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124081288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644212580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2311758203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2790290695"/>
                    </a:ext>
                  </a:extLst>
                </a:gridCol>
                <a:gridCol w="598832">
                  <a:extLst>
                    <a:ext uri="{9D8B030D-6E8A-4147-A177-3AD203B41FA5}">
                      <a16:colId xmlns:a16="http://schemas.microsoft.com/office/drawing/2014/main" val="506511784"/>
                    </a:ext>
                  </a:extLst>
                </a:gridCol>
                <a:gridCol w="216569">
                  <a:extLst>
                    <a:ext uri="{9D8B030D-6E8A-4147-A177-3AD203B41FA5}">
                      <a16:colId xmlns:a16="http://schemas.microsoft.com/office/drawing/2014/main" val="2970293322"/>
                    </a:ext>
                  </a:extLst>
                </a:gridCol>
                <a:gridCol w="588245">
                  <a:extLst>
                    <a:ext uri="{9D8B030D-6E8A-4147-A177-3AD203B41FA5}">
                      <a16:colId xmlns:a16="http://schemas.microsoft.com/office/drawing/2014/main" val="368122275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1506312040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226571754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2845417573"/>
                    </a:ext>
                  </a:extLst>
                </a:gridCol>
                <a:gridCol w="584853">
                  <a:extLst>
                    <a:ext uri="{9D8B030D-6E8A-4147-A177-3AD203B41FA5}">
                      <a16:colId xmlns:a16="http://schemas.microsoft.com/office/drawing/2014/main" val="1908466111"/>
                    </a:ext>
                  </a:extLst>
                </a:gridCol>
              </a:tblGrid>
              <a:tr h="1233009"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MMX</a:t>
                      </a:r>
                      <a:r>
                        <a:rPr lang="en-US" sz="1600" baseline="0" dirty="0"/>
                        <a:t> MP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Video Metrix MP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MobiLens/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Plus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Ad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Segment Metrix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qSearch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vCE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 Brand Lift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Insights*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Brand</a:t>
                      </a:r>
                      <a:r>
                        <a:rPr lang="en-US" sz="1600" baseline="0" dirty="0"/>
                        <a:t> Monitor</a:t>
                      </a:r>
                      <a:endParaRPr lang="en-US" sz="1600" dirty="0"/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Action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Lift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Activation*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56590"/>
                  </a:ext>
                </a:extLst>
              </a:tr>
              <a:tr h="505326">
                <a:tc>
                  <a:txBody>
                    <a:bodyPr/>
                    <a:lstStyle/>
                    <a:p>
                      <a:r>
                        <a:rPr lang="en-US" dirty="0"/>
                        <a:t>Austria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56935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Belgium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393353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Denmark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707346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Finland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accent2"/>
                          </a:solidFill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12077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France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46602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Germany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2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24748"/>
                  </a:ext>
                </a:extLst>
              </a:tr>
              <a:tr h="610850">
                <a:tc>
                  <a:txBody>
                    <a:bodyPr/>
                    <a:lstStyle/>
                    <a:p>
                      <a:r>
                        <a:rPr lang="en-US" dirty="0"/>
                        <a:t>Ireland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US" sz="18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1</a:t>
                      </a:r>
                      <a:endParaRPr lang="en-US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○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>
                          <a:solidFill>
                            <a:schemeClr val="accent5"/>
                          </a:solidFill>
                          <a:sym typeface="Wingdings 2" panose="05020102010507070707" pitchFamily="18" charset="2"/>
                        </a:rPr>
                        <a:t></a:t>
                      </a:r>
                      <a:endParaRPr lang="en-US" sz="2600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83057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7772" y="710483"/>
            <a:ext cx="1730234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EMEA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</a:rPr>
            </a:br>
            <a:endParaRPr lang="en-US" sz="1200" b="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329159" y="6151838"/>
            <a:ext cx="9850495" cy="387798"/>
          </a:xfrm>
          <a:prstGeom prst="rect">
            <a:avLst/>
          </a:prstGeom>
          <a:solidFill>
            <a:schemeClr val="tx1"/>
          </a:solidFill>
          <a:ln w="25400"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0545" y="6151838"/>
            <a:ext cx="11589918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spcBef>
                <a:spcPts val="729"/>
              </a:spcBef>
            </a:pPr>
            <a:r>
              <a:rPr lang="en-US" sz="1400" b="1" dirty="0">
                <a:solidFill>
                  <a:schemeClr val="accent5"/>
                </a:solidFill>
                <a:sym typeface="Wingdings 2" panose="05020102010507070707" pitchFamily="18" charset="2"/>
              </a:rPr>
              <a:t> </a:t>
            </a:r>
            <a:r>
              <a:rPr lang="en-US" sz="1400" kern="0" dirty="0">
                <a:solidFill>
                  <a:schemeClr val="bg1"/>
                </a:solidFill>
              </a:rPr>
              <a:t>Products Available   </a:t>
            </a:r>
            <a:r>
              <a:rPr lang="en-US" sz="1600" kern="0" dirty="0">
                <a:solidFill>
                  <a:schemeClr val="accent3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Coming Soon   </a:t>
            </a:r>
            <a:r>
              <a:rPr lang="en-US" sz="1600" kern="0" dirty="0">
                <a:solidFill>
                  <a:schemeClr val="accent2"/>
                </a:solidFill>
              </a:rPr>
              <a:t>● </a:t>
            </a:r>
            <a:r>
              <a:rPr lang="en-US" sz="1400" kern="0" dirty="0">
                <a:solidFill>
                  <a:schemeClr val="bg1"/>
                </a:solidFill>
              </a:rPr>
              <a:t>Available on Request  </a:t>
            </a:r>
            <a:r>
              <a:rPr lang="en-US" sz="1200" kern="0" dirty="0">
                <a:solidFill>
                  <a:schemeClr val="bg1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●</a:t>
            </a:r>
            <a:r>
              <a:rPr lang="en-US" sz="1400" kern="0" dirty="0">
                <a:solidFill>
                  <a:schemeClr val="accent2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Currently Unavailable   </a:t>
            </a:r>
            <a:r>
              <a:rPr lang="en-US" sz="1400" b="1" kern="0" dirty="0">
                <a:solidFill>
                  <a:schemeClr val="accent5"/>
                </a:solidFill>
              </a:rPr>
              <a:t>1,2,3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  <a:r>
              <a:rPr lang="en-US" sz="1400" kern="0" dirty="0">
                <a:solidFill>
                  <a:schemeClr val="bg1"/>
                </a:solidFill>
              </a:rPr>
              <a:t>Number Market Phase** </a:t>
            </a:r>
            <a:r>
              <a:rPr lang="en-US" sz="1400" kern="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96757" y="6565336"/>
            <a:ext cx="8367927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800" kern="0" dirty="0"/>
              <a:t>*Brand Lift Insights refers to </a:t>
            </a:r>
            <a:r>
              <a:rPr lang="en-US" sz="800" kern="0" dirty="0" err="1"/>
              <a:t>Millward</a:t>
            </a:r>
            <a:r>
              <a:rPr lang="en-US" sz="800" kern="0" dirty="0"/>
              <a:t> Brown Partnership product. For Activation, availability for elements of the product varies by market. </a:t>
            </a:r>
            <a:br>
              <a:rPr lang="en-US" sz="800" kern="0" dirty="0"/>
            </a:br>
            <a:r>
              <a:rPr lang="en-US" sz="800" kern="0" dirty="0"/>
              <a:t>**Refer to Appendix for full details on market phases.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72316" y="40345"/>
            <a:ext cx="864159" cy="3877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729"/>
              </a:spcBef>
            </a:pPr>
            <a:r>
              <a:rPr lang="en-US" sz="1600" kern="0" dirty="0"/>
              <a:t>1 of 3</a:t>
            </a:r>
          </a:p>
        </p:txBody>
      </p:sp>
    </p:spTree>
    <p:extLst>
      <p:ext uri="{BB962C8B-B14F-4D97-AF65-F5344CB8AC3E}">
        <p14:creationId xmlns:p14="http://schemas.microsoft.com/office/powerpoint/2010/main" val="25718430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ca44c349621768b1029244857eacf25d3d69ac8"/>
</p:tagLst>
</file>

<file path=ppt/theme/theme1.xml><?xml version="1.0" encoding="utf-8"?>
<a:theme xmlns:a="http://schemas.openxmlformats.org/drawingml/2006/main" name="comScore_WideTemplate_Global">
  <a:themeElements>
    <a:clrScheme name="Custom 31">
      <a:dk1>
        <a:srgbClr val="444444"/>
      </a:dk1>
      <a:lt1>
        <a:srgbClr val="FFFFFF"/>
      </a:lt1>
      <a:dk2>
        <a:srgbClr val="444444"/>
      </a:dk2>
      <a:lt2>
        <a:srgbClr val="2674BA"/>
      </a:lt2>
      <a:accent1>
        <a:srgbClr val="2674BA"/>
      </a:accent1>
      <a:accent2>
        <a:srgbClr val="33ADD6"/>
      </a:accent2>
      <a:accent3>
        <a:srgbClr val="F37A20"/>
      </a:accent3>
      <a:accent4>
        <a:srgbClr val="C11019"/>
      </a:accent4>
      <a:accent5>
        <a:srgbClr val="95C33D"/>
      </a:accent5>
      <a:accent6>
        <a:srgbClr val="662D91"/>
      </a:accent6>
      <a:hlink>
        <a:srgbClr val="47CFFF"/>
      </a:hlink>
      <a:folHlink>
        <a:srgbClr val="85CE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25400"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  <a:norm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-123" charset="0"/>
            <a:ea typeface="ＭＳ Ｐゴシック" pitchFamily="-123" charset="-128"/>
            <a:cs typeface="ＭＳ Ｐゴシック" pitchFamily="-123" charset="-128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254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defTabSz="914400">
          <a:lnSpc>
            <a:spcPct val="120000"/>
          </a:lnSpc>
          <a:spcBef>
            <a:spcPts val="729"/>
          </a:spcBef>
          <a:defRPr b="1" kern="0" dirty="0" err="1" smtClean="0">
            <a:solidFill>
              <a:srgbClr val="44444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mScore_WideTemplate_Global_TempNewLogo2016-compressed [Read-Only]" id="{6280B6F7-7FE7-4697-8852-9357DAEE7ACB}" vid="{192C8EAF-A823-4FD9-835B-E65AB5780D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78</TotalTime>
  <Words>2003</Words>
  <Application>Microsoft Office PowerPoint</Application>
  <PresentationFormat>Custom</PresentationFormat>
  <Paragraphs>1002</Paragraphs>
  <Slides>21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Agency FB</vt:lpstr>
      <vt:lpstr>Arial</vt:lpstr>
      <vt:lpstr>Calibri</vt:lpstr>
      <vt:lpstr>Wingdings</vt:lpstr>
      <vt:lpstr>Wingdings 2</vt:lpstr>
      <vt:lpstr>comScore_WideTemplate_Global</vt:lpstr>
      <vt:lpstr>comScore International Services</vt:lpstr>
      <vt:lpstr>comScore data is in all regions of the world</vt:lpstr>
      <vt:lpstr>Product Overview: Audience Analytics</vt:lpstr>
      <vt:lpstr>Product Overview: Advertising Analytics</vt:lpstr>
      <vt:lpstr>APAC Product Services (Austalia is here)</vt:lpstr>
      <vt:lpstr>APAC</vt:lpstr>
      <vt:lpstr>APAC</vt:lpstr>
      <vt:lpstr>EMEA Product Services (Germany is here)</vt:lpstr>
      <vt:lpstr>EMEA </vt:lpstr>
      <vt:lpstr>EMEA </vt:lpstr>
      <vt:lpstr>EMEA</vt:lpstr>
      <vt:lpstr>LATAM Product Services</vt:lpstr>
      <vt:lpstr>LATAM</vt:lpstr>
      <vt:lpstr>Canada Product Services</vt:lpstr>
      <vt:lpstr>Canada</vt:lpstr>
      <vt:lpstr>Appendix</vt:lpstr>
      <vt:lpstr>Market Phase 1: MMX and Mobile Metrix (Census) </vt:lpstr>
      <vt:lpstr>Market Phase 2: MMX Multi-Platform and Mobile Metrix </vt:lpstr>
      <vt:lpstr>Market Phase 3: MMX Multi-Platform and Mobile Metrix (Panel) </vt:lpstr>
      <vt:lpstr>Global Markets in Each Phase – 2016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comScore Services</dc:title>
  <dc:creator>Chung, Laura</dc:creator>
  <cp:lastModifiedBy>Felix Angelastro</cp:lastModifiedBy>
  <cp:revision>7</cp:revision>
  <cp:lastPrinted>2014-03-11T20:17:08Z</cp:lastPrinted>
  <dcterms:created xsi:type="dcterms:W3CDTF">2016-12-01T09:51:15Z</dcterms:created>
  <dcterms:modified xsi:type="dcterms:W3CDTF">2017-03-30T14:24:58Z</dcterms:modified>
</cp:coreProperties>
</file>